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wma" ContentType="audio/x-ms-wma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4"/>
  </p:notesMasterIdLst>
  <p:sldIdLst>
    <p:sldId id="272" r:id="rId2"/>
    <p:sldId id="277" r:id="rId3"/>
    <p:sldId id="278" r:id="rId4"/>
    <p:sldId id="279" r:id="rId5"/>
    <p:sldId id="280" r:id="rId6"/>
    <p:sldId id="281" r:id="rId7"/>
    <p:sldId id="282" r:id="rId8"/>
    <p:sldId id="302" r:id="rId9"/>
    <p:sldId id="303" r:id="rId10"/>
    <p:sldId id="304" r:id="rId11"/>
    <p:sldId id="305" r:id="rId12"/>
    <p:sldId id="327" r:id="rId13"/>
    <p:sldId id="328" r:id="rId14"/>
    <p:sldId id="339" r:id="rId15"/>
    <p:sldId id="340" r:id="rId16"/>
    <p:sldId id="341" r:id="rId17"/>
    <p:sldId id="329" r:id="rId18"/>
    <p:sldId id="330" r:id="rId19"/>
    <p:sldId id="331" r:id="rId20"/>
    <p:sldId id="310" r:id="rId21"/>
    <p:sldId id="311" r:id="rId22"/>
    <p:sldId id="334" r:id="rId23"/>
    <p:sldId id="343" r:id="rId24"/>
    <p:sldId id="307" r:id="rId25"/>
    <p:sldId id="319" r:id="rId26"/>
    <p:sldId id="321" r:id="rId27"/>
    <p:sldId id="322" r:id="rId28"/>
    <p:sldId id="325" r:id="rId29"/>
    <p:sldId id="320" r:id="rId30"/>
    <p:sldId id="323" r:id="rId31"/>
    <p:sldId id="324" r:id="rId32"/>
    <p:sldId id="301" r:id="rId33"/>
  </p:sldIdLst>
  <p:sldSz cx="12192000" cy="6858000"/>
  <p:notesSz cx="6858000" cy="9144000"/>
  <p:embeddedFontLst>
    <p:embeddedFont>
      <p:font typeface="Calibri" pitchFamily="34" charset="0"/>
      <p:regular r:id="rId35"/>
      <p:bold r:id="rId36"/>
      <p:italic r:id="rId37"/>
      <p:boldItalic r:id="rId38"/>
    </p:embeddedFont>
    <p:embeddedFont>
      <p:font typeface="Cambria" pitchFamily="18" charset="0"/>
      <p:regular r:id="rId39"/>
      <p:bold r:id="rId40"/>
      <p:italic r:id="rId41"/>
      <p:boldItalic r:id="rId42"/>
    </p:embeddedFont>
    <p:embeddedFont>
      <p:font typeface="#9Slide03 Roboto Medium" pitchFamily="2" charset="0"/>
      <p:regular r:id="rId43"/>
    </p:embeddedFont>
    <p:embeddedFont>
      <p:font typeface="Tahoma" pitchFamily="34" charset="0"/>
      <p:regular r:id="rId44"/>
      <p:bold r:id="rId45"/>
    </p:embeddedFont>
    <p:embeddedFont>
      <p:font typeface="#9Slide03 HelveBold" pitchFamily="18" charset="0"/>
      <p:bold r:id="rId46"/>
    </p:embeddedFont>
    <p:embeddedFont>
      <p:font typeface="微软雅黑" pitchFamily="34" charset="-122"/>
      <p:regular r:id="rId47"/>
      <p:bold r:id="rId48"/>
    </p:embeddedFont>
    <p:embeddedFont>
      <p:font typeface="宋体" pitchFamily="2" charset="-122"/>
      <p:regular r:id="rId49"/>
    </p:embeddedFont>
    <p:embeddedFont>
      <p:font typeface="Calibri Light" charset="0"/>
      <p:regular r:id="rId50"/>
      <p:italic r:id="rId5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FF"/>
    <a:srgbClr val="603813"/>
    <a:srgbClr val="FF0066"/>
    <a:srgbClr val="FF6600"/>
    <a:srgbClr val="CC00FF"/>
    <a:srgbClr val="00FF00"/>
    <a:srgbClr val="FF00FF"/>
    <a:srgbClr val="CCFF99"/>
    <a:srgbClr val="FFFFFF"/>
    <a:srgbClr val="8D410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115" autoAdjust="0"/>
    <p:restoredTop sz="94364" autoAdjust="0"/>
  </p:normalViewPr>
  <p:slideViewPr>
    <p:cSldViewPr snapToGrid="0">
      <p:cViewPr>
        <p:scale>
          <a:sx n="60" d="100"/>
          <a:sy n="60" d="100"/>
        </p:scale>
        <p:origin x="-882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7C518-7224-4752-B241-9E0F5462F645}" type="datetimeFigureOut">
              <a:rPr lang="en-US" smtClean="0"/>
              <a:pPr/>
              <a:t>04/08/2022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03FDE-C759-4E36-BCB9-A5F46E0635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Tuần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lễ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Thổ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dân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Dân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đảo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sự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kiện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tháng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hàng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năm trên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khắp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Australia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Năm nay,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Tuần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lễ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chủ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đề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Nhờ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cô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ấy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”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nhằm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tôn vinh vai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trò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quan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trọng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phụ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chung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phụ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nữ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Thổ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dân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Dân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đảo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vi-VN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riêng.</a:t>
            </a:r>
          </a:p>
          <a:p>
            <a:pPr fontAlgn="base"/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Tuần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lễ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Thổ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dân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Dân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đảo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tổ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chức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đầu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tháng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7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hàng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năm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dịp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tôn vinh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đóng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góp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to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lớn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quảng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bá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văn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hóa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lịch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sử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Thổ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dân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dân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vùng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eo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biển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Torres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Australia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D92D753-EC78-4D0B-AE10-EA5941D6A67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64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481013" y="1281113"/>
            <a:ext cx="6140450" cy="34544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2EB20A-403F-44E9-9F40-29DD8395CE08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8574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6908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913987233"/>
      </p:ext>
    </p:extLst>
  </p:cSld>
  <p:clrMapOvr>
    <a:masterClrMapping/>
  </p:clrMapOvr>
  <p:transition spd="med" advClick="0" advTm="0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04/08/2022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04/08/2022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04/08/2022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pPr/>
              <a:t>04/08/2022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pPr/>
              <a:t>04/08/2022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9.png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slide" Target="slide5.xml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slide" Target="slide3.xml"/><Relationship Id="rId25" Type="http://schemas.openxmlformats.org/officeDocument/2006/relationships/slide" Target="slide7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video" Target="NULL" TargetMode="External"/><Relationship Id="rId6" Type="http://schemas.openxmlformats.org/officeDocument/2006/relationships/image" Target="../media/image4.gif"/><Relationship Id="rId11" Type="http://schemas.microsoft.com/office/2007/relationships/media" Target="../media/media1.wma"/><Relationship Id="rId24" Type="http://schemas.openxmlformats.org/officeDocument/2006/relationships/image" Target="../media/image15.png"/><Relationship Id="rId5" Type="http://schemas.openxmlformats.org/officeDocument/2006/relationships/image" Target="../media/image3.gif"/><Relationship Id="rId15" Type="http://schemas.openxmlformats.org/officeDocument/2006/relationships/slide" Target="slide2.xml"/><Relationship Id="rId23" Type="http://schemas.openxmlformats.org/officeDocument/2006/relationships/slide" Target="slide6.xml"/><Relationship Id="rId10" Type="http://schemas.openxmlformats.org/officeDocument/2006/relationships/image" Target="../media/image7.png"/><Relationship Id="rId19" Type="http://schemas.openxmlformats.org/officeDocument/2006/relationships/slide" Target="slide4.xml"/><Relationship Id="rId4" Type="http://schemas.openxmlformats.org/officeDocument/2006/relationships/image" Target="../media/image2.gif"/><Relationship Id="rId9" Type="http://schemas.openxmlformats.org/officeDocument/2006/relationships/slide" Target="slide8.xml"/><Relationship Id="rId14" Type="http://schemas.openxmlformats.org/officeDocument/2006/relationships/image" Target="../media/image10.jpeg"/><Relationship Id="rId22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slideLayout" Target="../slideLayouts/slideLayout6.xml"/><Relationship Id="rId1" Type="http://schemas.openxmlformats.org/officeDocument/2006/relationships/video" Target="file:///D:\LS%20v&#224;%20&#272;L%207\GA%20&#272;&#7883;a%20l&#237;%207%20(CTST)\7.%20GADT%20&#272;&#7883;a%20l&#237;%207%20(CTST)\5.%20GADT%20Ch&#226;u%20&#272;&#7841;i%20D&#432;&#417;ng\B&#224;i%2020.mp4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icture 13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948"/>
            <a:ext cx="12187269" cy="6858767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91968" y="-136798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2703" y="-354275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88250" y="49991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4691" y="-221308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37939" y="384686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9569" y="56997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1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42873" y="6256020"/>
            <a:ext cx="2270568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4599" y="4613910"/>
            <a:ext cx="1394364" cy="168661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616308"/>
            <a:ext cx="1365161" cy="206390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6" descr="Champions cup icon Royalty Free Vector Image - VectorStock">
            <a:extLst>
              <a:ext uri="{FF2B5EF4-FFF2-40B4-BE49-F238E27FC236}">
                <a16:creationId xmlns:a16="http://schemas.microsoft.com/office/drawing/2014/main" xmlns="" id="{542EEBD3-7673-4409-AA6F-977744C80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3889" b="91759" l="4300" r="97600">
                        <a14:foregroundMark x1="30800" y1="69167" x2="19100" y2="52315"/>
                        <a14:foregroundMark x1="19100" y1="52315" x2="19700" y2="21944"/>
                        <a14:foregroundMark x1="19700" y1="21944" x2="45300" y2="14259"/>
                        <a14:foregroundMark x1="45300" y1="14259" x2="81100" y2="30833"/>
                        <a14:foregroundMark x1="81100" y1="30833" x2="86900" y2="39630"/>
                        <a14:foregroundMark x1="94900" y1="38056" x2="97400" y2="47500"/>
                        <a14:foregroundMark x1="97400" y1="47500" x2="91600" y2="62963"/>
                        <a14:foregroundMark x1="91600" y1="62963" x2="69200" y2="74259"/>
                        <a14:foregroundMark x1="69200" y1="74259" x2="56300" y2="73611"/>
                        <a14:foregroundMark x1="56300" y1="73611" x2="55200" y2="71852"/>
                        <a14:foregroundMark x1="23900" y1="78241" x2="21600" y2="74815"/>
                        <a14:foregroundMark x1="14700" y1="65463" x2="11000" y2="58519"/>
                        <a14:foregroundMark x1="9900" y1="55648" x2="9100" y2="46759"/>
                        <a14:foregroundMark x1="9100" y1="46759" x2="9100" y2="46759"/>
                        <a14:foregroundMark x1="9500" y1="45833" x2="9500" y2="35741"/>
                        <a14:foregroundMark x1="9500" y1="34815" x2="10800" y2="29352"/>
                        <a14:foregroundMark x1="17400" y1="21481" x2="19900" y2="17778"/>
                        <a14:foregroundMark x1="26800" y1="11389" x2="28500" y2="10463"/>
                        <a14:foregroundMark x1="38700" y1="6389" x2="43300" y2="4815"/>
                        <a14:foregroundMark x1="43500" y1="4815" x2="47900" y2="5185"/>
                        <a14:foregroundMark x1="56300" y1="3889" x2="58300" y2="4630"/>
                        <a14:foregroundMark x1="63600" y1="7963" x2="65200" y2="8889"/>
                        <a14:foregroundMark x1="97600" y1="47130" x2="97600" y2="47130"/>
                        <a14:foregroundMark x1="95300" y1="35370" x2="94200" y2="32685"/>
                        <a14:foregroundMark x1="97600" y1="50463" x2="97600" y2="50463"/>
                        <a14:foregroundMark x1="4300" y1="47963" x2="4300" y2="47963"/>
                        <a14:foregroundMark x1="5800" y1="44259" x2="7600" y2="41759"/>
                        <a14:foregroundMark x1="5300" y1="33796" x2="5100" y2="34352"/>
                        <a14:foregroundMark x1="48700" y1="91204" x2="49200" y2="91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4323" y="5449790"/>
            <a:ext cx="1003484" cy="108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C:\Users\MR LAM\Desktop\Ảnh 7\van-hoa-nuoc-uc-1-600x402.jpg"/>
          <p:cNvPicPr/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407572" y="1292772"/>
            <a:ext cx="5770181" cy="4445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2" name="mau1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56466" y="750457"/>
            <a:ext cx="2651990" cy="2651990"/>
          </a:xfrm>
          <a:prstGeom prst="rect">
            <a:avLst/>
          </a:prstGeom>
        </p:spPr>
      </p:pic>
      <p:pic>
        <p:nvPicPr>
          <p:cNvPr id="23" name="mau2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2593" y="1101607"/>
            <a:ext cx="2633741" cy="2639810"/>
          </a:xfrm>
          <a:prstGeom prst="rect">
            <a:avLst/>
          </a:prstGeom>
        </p:spPr>
      </p:pic>
      <p:pic>
        <p:nvPicPr>
          <p:cNvPr id="24" name="mau3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8645" y="748946"/>
            <a:ext cx="2639810" cy="2639810"/>
          </a:xfrm>
          <a:prstGeom prst="rect">
            <a:avLst/>
          </a:prstGeom>
        </p:spPr>
      </p:pic>
      <p:pic>
        <p:nvPicPr>
          <p:cNvPr id="25" name="mau4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04226" y="3031004"/>
            <a:ext cx="2651990" cy="2651990"/>
          </a:xfrm>
          <a:prstGeom prst="rect">
            <a:avLst/>
          </a:prstGeom>
        </p:spPr>
      </p:pic>
      <p:pic>
        <p:nvPicPr>
          <p:cNvPr id="26" name="mau5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99259" y="3391955"/>
            <a:ext cx="2633741" cy="2639810"/>
          </a:xfrm>
          <a:prstGeom prst="rect">
            <a:avLst/>
          </a:prstGeom>
        </p:spPr>
      </p:pic>
      <p:pic>
        <p:nvPicPr>
          <p:cNvPr id="27" name="mau6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73261" y="3029734"/>
            <a:ext cx="2651990" cy="265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574315" y="1987074"/>
            <a:ext cx="11076402" cy="1015659"/>
          </a:xfrm>
          <a:prstGeom prst="rect">
            <a:avLst/>
          </a:prstGeom>
          <a:solidFill>
            <a:srgbClr val="CCFFFF"/>
          </a:solidFill>
          <a:ln w="38100">
            <a:solidFill>
              <a:srgbClr val="FF0066"/>
            </a:solidFill>
            <a:miter lim="800000"/>
            <a:headEnd/>
            <a:tailEnd/>
          </a:ln>
          <a:effectLst/>
        </p:spPr>
        <p:txBody>
          <a:bodyPr wrap="square" lIns="121917" tIns="60958" rIns="121917" bIns="60958">
            <a:spAutoFit/>
          </a:bodyPr>
          <a:lstStyle/>
          <a:p>
            <a:pPr indent="601118" algn="just"/>
            <a:r>
              <a:rPr lang="en-US" sz="2900" b="1" i="1" dirty="0" smtClean="0">
                <a:solidFill>
                  <a:srgbClr val="0000FF"/>
                </a:solidFill>
                <a:cs typeface="Times New Roman" pitchFamily="18" charset="0"/>
              </a:rPr>
              <a:t>Yêu cầu</a:t>
            </a:r>
            <a:r>
              <a:rPr lang="en-US" sz="2900" b="1" i="1" smtClean="0">
                <a:solidFill>
                  <a:srgbClr val="0000FF"/>
                </a:solidFill>
                <a:cs typeface="Times New Roman" pitchFamily="18" charset="0"/>
              </a:rPr>
              <a:t>: K</a:t>
            </a:r>
            <a:r>
              <a:rPr lang="vi-VN" sz="29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hai thác thông tin mục </a:t>
            </a:r>
            <a:r>
              <a:rPr lang="en-US" sz="2900" b="1" i="1" smtClean="0">
                <a:solidFill>
                  <a:srgbClr val="0000FF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900" b="1" i="1" smtClean="0">
                <a:solidFill>
                  <a:srgbClr val="0000FF"/>
                </a:solidFill>
                <a:cs typeface="Times New Roman" pitchFamily="18" charset="0"/>
              </a:rPr>
              <a:t>.a</a:t>
            </a:r>
            <a:r>
              <a:rPr lang="en-US" sz="2900" b="1" i="1" dirty="0" smtClean="0">
                <a:solidFill>
                  <a:srgbClr val="0000FF"/>
                </a:solidFill>
                <a:cs typeface="Times New Roman" pitchFamily="18" charset="0"/>
              </a:rPr>
              <a:t>, quan sát H.5 và các </a:t>
            </a:r>
            <a:r>
              <a:rPr lang="en-US" sz="2900" b="1" i="1" smtClean="0">
                <a:solidFill>
                  <a:srgbClr val="0000FF"/>
                </a:solidFill>
                <a:cs typeface="Times New Roman" pitchFamily="18" charset="0"/>
              </a:rPr>
              <a:t>bảng sau tìm hiểu về đặc điểm dân cư Ô-xtrây-li-a theo nội dung sau:</a:t>
            </a:r>
            <a:endParaRPr lang="en-US" sz="2900" b="1" i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52256" y="3582109"/>
            <a:ext cx="2806258" cy="233909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000" b="1" smtClean="0">
                <a:solidFill>
                  <a:srgbClr val="0070C0"/>
                </a:solidFill>
              </a:rPr>
              <a:t>Nhóm  1,4: Tìm hiểu qui mô và sự gia tăng dân số Ô-xtrây-li-a.</a:t>
            </a:r>
            <a:endParaRPr lang="en-US" sz="3000" b="1">
              <a:solidFill>
                <a:srgbClr val="0070C0"/>
              </a:solidFill>
            </a:endParaRPr>
          </a:p>
        </p:txBody>
      </p:sp>
      <p:sp>
        <p:nvSpPr>
          <p:cNvPr id="16" name="WordArt 5"/>
          <p:cNvSpPr>
            <a:spLocks noChangeArrowheads="1" noChangeShapeType="1" noTextEdit="1"/>
          </p:cNvSpPr>
          <p:nvPr/>
        </p:nvSpPr>
        <p:spPr bwMode="auto">
          <a:xfrm>
            <a:off x="3752161" y="252241"/>
            <a:ext cx="5098473" cy="861569"/>
          </a:xfrm>
          <a:prstGeom prst="rect">
            <a:avLst/>
          </a:prstGeom>
          <a:solidFill>
            <a:schemeClr val="bg1"/>
          </a:solidFill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4300" kern="10" dirty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THẢO </a:t>
            </a:r>
            <a:r>
              <a:rPr lang="en-US" sz="4300" kern="1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LUẬN </a:t>
            </a:r>
            <a:r>
              <a:rPr lang="en-US" sz="4300" kern="10" smtClean="0">
                <a:ln w="19050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NHÓM</a:t>
            </a:r>
            <a:endParaRPr lang="en-US" sz="4300" kern="10" dirty="0">
              <a:ln w="19050">
                <a:solidFill>
                  <a:srgbClr val="FF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9" name="Text Box 3"/>
          <p:cNvSpPr txBox="1">
            <a:spLocks noChangeArrowheads="1"/>
          </p:cNvSpPr>
          <p:nvPr/>
        </p:nvSpPr>
        <p:spPr bwMode="auto">
          <a:xfrm>
            <a:off x="4318085" y="3595162"/>
            <a:ext cx="3028645" cy="24314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000" b="1" smtClean="0">
                <a:solidFill>
                  <a:srgbClr val="7030A0"/>
                </a:solidFill>
              </a:rPr>
              <a:t>Nhóm 2,5: Tìm hiểu về thành phần dân cư, chủng tộc </a:t>
            </a:r>
          </a:p>
          <a:p>
            <a:pPr algn="ctr"/>
            <a:r>
              <a:rPr lang="it-IT" sz="3000" b="1" smtClean="0">
                <a:solidFill>
                  <a:srgbClr val="7030A0"/>
                </a:solidFill>
              </a:rPr>
              <a:t>ở Ô-xtrây-li-a.</a:t>
            </a:r>
            <a:endParaRPr lang="en-US" sz="3000" b="1" smtClean="0">
              <a:solidFill>
                <a:srgbClr val="7030A0"/>
              </a:solidFill>
            </a:endParaRPr>
          </a:p>
        </p:txBody>
      </p:sp>
      <p:sp>
        <p:nvSpPr>
          <p:cNvPr id="20" name="Text Box 3"/>
          <p:cNvSpPr txBox="1">
            <a:spLocks noChangeArrowheads="1"/>
          </p:cNvSpPr>
          <p:nvPr/>
        </p:nvSpPr>
        <p:spPr bwMode="auto">
          <a:xfrm>
            <a:off x="8434552" y="3617840"/>
            <a:ext cx="3211023" cy="24314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000" b="1" smtClean="0">
                <a:solidFill>
                  <a:srgbClr val="FF0000"/>
                </a:solidFill>
              </a:rPr>
              <a:t>Nhóm 3,6:</a:t>
            </a:r>
          </a:p>
          <a:p>
            <a:pPr algn="ctr"/>
            <a:r>
              <a:rPr lang="it-IT" sz="3000" b="1" smtClean="0">
                <a:solidFill>
                  <a:srgbClr val="FF0000"/>
                </a:solidFill>
              </a:rPr>
              <a:t>Tìm hiểu về cơ cấu dân số theo đội tuổi và giới tính </a:t>
            </a:r>
          </a:p>
          <a:p>
            <a:pPr algn="ctr"/>
            <a:r>
              <a:rPr lang="it-IT" sz="3000" b="1" smtClean="0">
                <a:solidFill>
                  <a:srgbClr val="FF0000"/>
                </a:solidFill>
              </a:rPr>
              <a:t>ở Ô-xtrây-li-a.</a:t>
            </a:r>
            <a:endParaRPr lang="en-US" sz="30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6" grpId="0" animBg="1"/>
      <p:bldP spid="19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98370" y="1797269"/>
            <a:ext cx="6128554" cy="435128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it-IT" sz="2800" b="1" i="1" smtClean="0">
                <a:solidFill>
                  <a:srgbClr val="0000FF"/>
                </a:solidFill>
              </a:rPr>
              <a:t>- Nhận xét qui mô và sự gia tăng dân số Ô-xtrây-li-a, 2000 - 2020:</a:t>
            </a:r>
            <a:endParaRPr lang="en-US" sz="2800" b="1" i="1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800" b="1" i="1" smtClean="0">
                <a:solidFill>
                  <a:srgbClr val="0000FF"/>
                </a:solidFill>
              </a:rPr>
              <a:t>+ Số dân tăng bao nhiêu triệu người, tăng bao nhiêu lần?</a:t>
            </a:r>
            <a:endParaRPr lang="en-US" sz="2800" b="1" i="1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800" b="1" i="1" smtClean="0">
                <a:solidFill>
                  <a:srgbClr val="0000FF"/>
                </a:solidFill>
              </a:rPr>
              <a:t>+ Tỉ lệ tăng dân số tự nhiên thay đổi như thế nào?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813687"/>
            <a:ext cx="1000545" cy="1086608"/>
          </a:xfrm>
          <a:prstGeom prst="rect">
            <a:avLst/>
          </a:prstGeom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6558455" y="1497713"/>
            <a:ext cx="53287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  <a:ea typeface="Cambria" pitchFamily="18" charset="0"/>
                <a:cs typeface="Times New Roman" pitchFamily="18" charset="0"/>
              </a:rPr>
              <a:t>BẢNG SỐ DÂN, TỈ SUẤT TĂNG DÂN SỐ TỰ NHIÊN CỦA Ô-XTRÂY-LI-A, GIAI ĐOẠN 2000 - 2020</a:t>
            </a:r>
            <a:endParaRPr kumimoji="0" lang="en-US" sz="1600" b="1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6668812" y="2575949"/>
          <a:ext cx="5281449" cy="4076700"/>
        </p:xfrm>
        <a:graphic>
          <a:graphicData uri="http://schemas.openxmlformats.org/drawingml/2006/table">
            <a:tbl>
              <a:tblPr/>
              <a:tblGrid>
                <a:gridCol w="1518801"/>
                <a:gridCol w="1663381"/>
                <a:gridCol w="2099267"/>
              </a:tblGrid>
              <a:tr h="0"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Năm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Số dân 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 i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(Triệu người)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Tỉ lệ tăng </a:t>
                      </a:r>
                      <a:endParaRPr lang="en-US" sz="2500" b="1" smtClean="0">
                        <a:solidFill>
                          <a:srgbClr val="000000"/>
                        </a:solidFill>
                        <a:latin typeface="+mn-lt"/>
                        <a:ea typeface="Cambria"/>
                      </a:endParaRPr>
                    </a:p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dân </a:t>
                      </a: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số </a:t>
                      </a:r>
                      <a:r>
                        <a:rPr lang="en-US" sz="2500" b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tự </a:t>
                      </a: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nhiên </a:t>
                      </a:r>
                      <a:r>
                        <a:rPr lang="en-US" sz="2500" b="1" i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(%)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2000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19,1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0,6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2005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20,2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0,6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2010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21,0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0,7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2015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23,8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0,6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2020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25,7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5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0,5</a:t>
                      </a:r>
                      <a:endParaRPr lang="en-US" sz="25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166648" y="208289"/>
            <a:ext cx="10515606" cy="67710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>
              <a:lnSpc>
                <a:spcPct val="120000"/>
              </a:lnSpc>
            </a:pPr>
            <a:r>
              <a:rPr lang="it-IT" sz="3000" b="1" smtClean="0">
                <a:solidFill>
                  <a:srgbClr val="0070C0"/>
                </a:solidFill>
              </a:rPr>
              <a:t>Nhóm  1,4: Tìm hiểu qui mô và sự gia tăng dân số Ô-xtrây-li-a.</a:t>
            </a:r>
            <a:endParaRPr lang="en-US" sz="3000" b="1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169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82604" y="1371608"/>
            <a:ext cx="5687120" cy="461929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- Nhận xét về thành phần dân cư, chủng tộc ở Ô-xtrây-li-a. </a:t>
            </a:r>
          </a:p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- Phần lớn người nhập cư đến Ô-xtrây-lia thuộc châu lục nào?</a:t>
            </a:r>
          </a:p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- Theo em ở Ô-xtrây-li-a có người Việt Nam nhập cư sinh sống không?</a:t>
            </a:r>
            <a:endParaRPr lang="en-US" sz="2800" b="1" i="1">
              <a:solidFill>
                <a:srgbClr val="0000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719091"/>
            <a:ext cx="1000545" cy="1086608"/>
          </a:xfrm>
          <a:prstGeom prst="rect">
            <a:avLst/>
          </a:prstGeom>
        </p:spPr>
      </p:pic>
      <p:pic>
        <p:nvPicPr>
          <p:cNvPr id="11" name="Picture 10"/>
          <p:cNvPicPr/>
          <p:nvPr/>
        </p:nvPicPr>
        <p:blipFill>
          <a:blip r:embed="rId4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6cid="http://schemas.microsoft.com/office/word/2016/wordml/cid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48095" y="1040525"/>
            <a:ext cx="5649310" cy="545486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22938" y="79447"/>
            <a:ext cx="9506607" cy="10464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000" b="1" smtClean="0">
                <a:solidFill>
                  <a:srgbClr val="7030A0"/>
                </a:solidFill>
              </a:rPr>
              <a:t>Nhóm 2,5: Tìm hiểu về thành phần dân cư, chủng tộc </a:t>
            </a:r>
          </a:p>
          <a:p>
            <a:pPr algn="ctr"/>
            <a:r>
              <a:rPr lang="it-IT" sz="3000" b="1" smtClean="0">
                <a:solidFill>
                  <a:srgbClr val="7030A0"/>
                </a:solidFill>
              </a:rPr>
              <a:t>ở Ô-xtrây-li-a.</a:t>
            </a:r>
            <a:endParaRPr lang="en-US" sz="3000" b="1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2249" y="1813035"/>
            <a:ext cx="11650717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Số dân: 25,7 triệu người (2020).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Tỉ suất tăng dân số tự nhiên thấp: 0,5% (2020).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Số dân tăng chủ yếu do nhập cư: chủ yếu là người châu Âu, châu Á,...</a:t>
            </a:r>
          </a:p>
          <a:p>
            <a:pPr algn="just">
              <a:lnSpc>
                <a:spcPct val="150000"/>
              </a:lnSpc>
            </a:pPr>
            <a:r>
              <a:rPr lang="en-US" sz="2800" b="1" smtClean="0">
                <a:solidFill>
                  <a:srgbClr val="002060"/>
                </a:solidFill>
              </a:rPr>
              <a:t>- Những làn sóng nhập cư đã ảnh hưởng quan trọng đến sự đa dạng về đặc điểm dân cư Ô-xtrây-li-a.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175"/>
            <a:ext cx="12192000" cy="63094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20. DÂN CƯ, XÃ HỘI Ô-XTRÂY-LI-A</a:t>
            </a:r>
            <a:endParaRPr lang="en-US" sz="35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594" y="805937"/>
            <a:ext cx="5764394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a. Qui mô, gia tăng và cơ cấu dân số</a:t>
            </a:r>
            <a:endParaRPr lang="en-US" sz="2900" i="1" u="sng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G:\luc dia uc\bngưòi úc.jpg">
            <a:extLst>
              <a:ext uri="{FF2B5EF4-FFF2-40B4-BE49-F238E27FC236}">
                <a16:creationId xmlns:a16="http://schemas.microsoft.com/office/drawing/2014/main" xmlns="" id="{341751D0-BCB4-40E7-B2CA-689C9AC3B5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24760" y="1517549"/>
            <a:ext cx="2665259" cy="2506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G:\luc dia uc\papua.jpg">
            <a:extLst>
              <a:ext uri="{FF2B5EF4-FFF2-40B4-BE49-F238E27FC236}">
                <a16:creationId xmlns:a16="http://schemas.microsoft.com/office/drawing/2014/main" xmlns="" id="{740E1414-6740-4C46-A2CB-540157629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3220" y="2238644"/>
            <a:ext cx="3494485" cy="4351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xmlns="" id="{19F50D7F-31A7-4D31-8F07-E63579DBD8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20" y="283853"/>
            <a:ext cx="606486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Ô-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xtra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-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lô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-it: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khắp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lục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địa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xung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quanh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nhiều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ngôn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20092ED-D0FA-4892-B205-2548386995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7074" y="696346"/>
            <a:ext cx="5416831" cy="390590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2998B76-019D-4E7A-8C0E-199DBAB0AB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1949" y="5351291"/>
            <a:ext cx="541683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Mêlanêdiêng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chủ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yếu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trến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thuộc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quần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srgbClr val="002060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Melanesia. </a:t>
            </a:r>
          </a:p>
        </p:txBody>
      </p:sp>
    </p:spTree>
    <p:extLst>
      <p:ext uri="{BB962C8B-B14F-4D97-AF65-F5344CB8AC3E}">
        <p14:creationId xmlns:p14="http://schemas.microsoft.com/office/powerpoint/2010/main" xmlns="" val="95132799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10000">
        <p15:prstTrans prst="peelOff"/>
      </p:transition>
    </mc:Choice>
    <mc:Fallback>
      <p:transition spd="slow" advClick="0" advTm="1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FE2C26D-B005-4218-96A3-91CE4937E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233" y="877838"/>
            <a:ext cx="6040701" cy="411669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55EEA56-4FB1-4C56-8A65-69E987169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9177" y="877837"/>
            <a:ext cx="5288245" cy="4117725"/>
          </a:xfrm>
          <a:prstGeom prst="rect">
            <a:avLst/>
          </a:prstGeom>
        </p:spPr>
      </p:pic>
      <p:sp>
        <p:nvSpPr>
          <p:cNvPr id="12" name="Rectangle 2">
            <a:extLst>
              <a:ext uri="{FF2B5EF4-FFF2-40B4-BE49-F238E27FC236}">
                <a16:creationId xmlns:a16="http://schemas.microsoft.com/office/drawing/2014/main" xmlns="" id="{C5003C47-F7EB-471F-87E8-3DDDC179BF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088" y="5800543"/>
            <a:ext cx="1138424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Pôlinêdiêng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đảo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Polymesia</a:t>
            </a:r>
            <a:r>
              <a:rPr lang="en-US" altLang="en-US" sz="2800" b="1" dirty="0">
                <a:solidFill>
                  <a:srgbClr val="0000FF"/>
                </a:solidFill>
                <a:latin typeface="+mn-lt"/>
                <a:ea typeface="#9Slide03 Roboto Medium" panose="02000000000000000000" pitchFamily="2" charset="0"/>
                <a:cs typeface="Times New Roman" panose="02020603050405020304" pitchFamily="18" charset="0"/>
              </a:rPr>
              <a:t>, New Zealand..</a:t>
            </a:r>
          </a:p>
        </p:txBody>
      </p:sp>
    </p:spTree>
    <p:extLst>
      <p:ext uri="{BB962C8B-B14F-4D97-AF65-F5344CB8AC3E}">
        <p14:creationId xmlns:p14="http://schemas.microsoft.com/office/powerpoint/2010/main" xmlns="" val="28182521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AA998BB-ABD0-4A5E-AB93-A02F87A97A94}"/>
              </a:ext>
            </a:extLst>
          </p:cNvPr>
          <p:cNvSpPr txBox="1"/>
          <p:nvPr/>
        </p:nvSpPr>
        <p:spPr>
          <a:xfrm>
            <a:off x="2913295" y="969148"/>
            <a:ext cx="7292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ahoma" pitchFamily="34" charset="0"/>
                <a:ea typeface="#9Slide03 Roboto Medium" panose="02000000000000000000" pitchFamily="2" charset="0"/>
                <a:cs typeface="Tahoma" pitchFamily="34" charset="0"/>
              </a:rPr>
              <a:t>THỔ DÂN CHÂU ĐẠI DƯƠNG</a:t>
            </a:r>
          </a:p>
        </p:txBody>
      </p:sp>
      <p:grpSp>
        <p:nvGrpSpPr>
          <p:cNvPr id="2" name="Group 11">
            <a:extLst>
              <a:ext uri="{FF2B5EF4-FFF2-40B4-BE49-F238E27FC236}">
                <a16:creationId xmlns:a16="http://schemas.microsoft.com/office/drawing/2014/main" xmlns="" id="{B0BBF955-D8EC-436A-A605-53C01B1529D0}"/>
              </a:ext>
            </a:extLst>
          </p:cNvPr>
          <p:cNvGrpSpPr/>
          <p:nvPr/>
        </p:nvGrpSpPr>
        <p:grpSpPr>
          <a:xfrm>
            <a:off x="510175" y="1870094"/>
            <a:ext cx="3252865" cy="3372652"/>
            <a:chOff x="269824" y="1304278"/>
            <a:chExt cx="4093119" cy="3928907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xmlns="" id="{EA398FE7-2ADC-4805-B881-D01081B15040}"/>
                </a:ext>
              </a:extLst>
            </p:cNvPr>
            <p:cNvSpPr/>
            <p:nvPr/>
          </p:nvSpPr>
          <p:spPr>
            <a:xfrm>
              <a:off x="269824" y="1304278"/>
              <a:ext cx="4093119" cy="3928907"/>
            </a:xfrm>
            <a:prstGeom prst="ellipse">
              <a:avLst/>
            </a:prstGeom>
            <a:solidFill>
              <a:srgbClr val="ED7D3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xmlns="" id="{B0C068DD-8F1D-4D50-B318-963E93971E12}"/>
                </a:ext>
              </a:extLst>
            </p:cNvPr>
            <p:cNvSpPr/>
            <p:nvPr/>
          </p:nvSpPr>
          <p:spPr>
            <a:xfrm>
              <a:off x="374755" y="1407458"/>
              <a:ext cx="3912432" cy="3719178"/>
            </a:xfrm>
            <a:prstGeom prst="ellipse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" name="Group 12">
            <a:extLst>
              <a:ext uri="{FF2B5EF4-FFF2-40B4-BE49-F238E27FC236}">
                <a16:creationId xmlns:a16="http://schemas.microsoft.com/office/drawing/2014/main" xmlns="" id="{ECB3FC70-1BCE-4413-AF49-78C4926E7FEA}"/>
              </a:ext>
            </a:extLst>
          </p:cNvPr>
          <p:cNvGrpSpPr/>
          <p:nvPr/>
        </p:nvGrpSpPr>
        <p:grpSpPr>
          <a:xfrm>
            <a:off x="4197754" y="1958666"/>
            <a:ext cx="3252865" cy="3281188"/>
            <a:chOff x="4595344" y="1209336"/>
            <a:chExt cx="4093119" cy="392890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1B60B49F-2274-4727-9D60-2ACBF6C971B9}"/>
                </a:ext>
              </a:extLst>
            </p:cNvPr>
            <p:cNvSpPr/>
            <p:nvPr/>
          </p:nvSpPr>
          <p:spPr>
            <a:xfrm>
              <a:off x="4595344" y="1209336"/>
              <a:ext cx="4093119" cy="3928907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1CDFBB10-8387-4220-B022-6C637FE9DB07}"/>
                </a:ext>
              </a:extLst>
            </p:cNvPr>
            <p:cNvSpPr/>
            <p:nvPr/>
          </p:nvSpPr>
          <p:spPr>
            <a:xfrm>
              <a:off x="4706911" y="1314201"/>
              <a:ext cx="3867463" cy="3719178"/>
            </a:xfrm>
            <a:prstGeom prst="ellipse">
              <a:avLst/>
            </a:prstGeom>
            <a:blipFill>
              <a:blip r:embed="rId4"/>
              <a:stretch>
                <a:fillRect/>
              </a:stretch>
            </a:blip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528B2346-D349-41F4-8943-39033D69AD31}"/>
              </a:ext>
            </a:extLst>
          </p:cNvPr>
          <p:cNvSpPr/>
          <p:nvPr/>
        </p:nvSpPr>
        <p:spPr>
          <a:xfrm>
            <a:off x="1039392" y="5553909"/>
            <a:ext cx="1032754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Thổ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 </a:t>
            </a:r>
            <a:r>
              <a:rPr lang="en-US" sz="2800" b="1" noProof="0" dirty="0">
                <a:solidFill>
                  <a:srgbClr val="0000FF"/>
                </a:solidFill>
                <a:ea typeface="#9Slide03 Roboto Medium" panose="02000000000000000000" pitchFamily="2" charset="0"/>
              </a:rPr>
              <a:t>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-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xtrây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-li-a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đại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diện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nền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minh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cổ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 x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nhất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Trái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ea typeface="#9Slide03 Roboto Medium" panose="02000000000000000000" pitchFamily="2" charset="0"/>
              </a:rPr>
              <a:t>Đất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ea typeface="#9Slide03 Roboto Medium" panose="02000000000000000000" pitchFamily="2" charset="0"/>
            </a:endParaRPr>
          </a:p>
        </p:txBody>
      </p:sp>
      <p:grpSp>
        <p:nvGrpSpPr>
          <p:cNvPr id="6" name="Group 13">
            <a:extLst>
              <a:ext uri="{FF2B5EF4-FFF2-40B4-BE49-F238E27FC236}">
                <a16:creationId xmlns:a16="http://schemas.microsoft.com/office/drawing/2014/main" xmlns="" id="{B21FA335-AF25-4AF1-AC45-412EB25BA792}"/>
              </a:ext>
            </a:extLst>
          </p:cNvPr>
          <p:cNvGrpSpPr/>
          <p:nvPr/>
        </p:nvGrpSpPr>
        <p:grpSpPr>
          <a:xfrm>
            <a:off x="8133530" y="1782518"/>
            <a:ext cx="3252865" cy="3281188"/>
            <a:chOff x="4595344" y="1209336"/>
            <a:chExt cx="4093119" cy="3928907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xmlns="" id="{AC3E8681-8B39-422D-8509-1F9929825109}"/>
                </a:ext>
              </a:extLst>
            </p:cNvPr>
            <p:cNvSpPr/>
            <p:nvPr/>
          </p:nvSpPr>
          <p:spPr>
            <a:xfrm>
              <a:off x="4595344" y="1209336"/>
              <a:ext cx="4093119" cy="3928907"/>
            </a:xfrm>
            <a:prstGeom prst="ellipse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xmlns="" id="{C49A6EEA-21BC-47FB-B8C5-A60727D084EC}"/>
                </a:ext>
              </a:extLst>
            </p:cNvPr>
            <p:cNvSpPr/>
            <p:nvPr/>
          </p:nvSpPr>
          <p:spPr>
            <a:xfrm>
              <a:off x="4706911" y="1314201"/>
              <a:ext cx="3867463" cy="3719178"/>
            </a:xfrm>
            <a:prstGeom prst="ellipse">
              <a:avLst/>
            </a:prstGeom>
            <a:blipFill>
              <a:blip r:embed="rId5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97265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 advClick="0" advTm="5000">
        <p15:prstTrans prst="peelOff"/>
      </p:transition>
    </mc:Choice>
    <mc:Fallback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75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75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425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82603" y="1749972"/>
            <a:ext cx="11504597" cy="3042746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</a:rPr>
              <a:t>- Dựa vào thông tin SGK, trình bày sự thay đổi cơ cấu dân số theo tuổi và theo giới tính ở Ô-xtrây-li-a. </a:t>
            </a:r>
          </a:p>
          <a:p>
            <a:pPr algn="just">
              <a:lnSpc>
                <a:spcPct val="150000"/>
              </a:lnSpc>
            </a:pPr>
            <a:r>
              <a:rPr lang="it-IT" sz="2800" b="1" i="1" smtClean="0">
                <a:solidFill>
                  <a:srgbClr val="0000FF"/>
                </a:solidFill>
              </a:rPr>
              <a:t>- Giải thích vì sao có sự thay đổi về cơ cấu dân số ở Ô-xtrây-li-a như vậy?</a:t>
            </a:r>
            <a:endParaRPr lang="en-US" sz="2800" b="1" i="1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it-IT" sz="2800" b="1" i="1" smtClean="0">
                <a:solidFill>
                  <a:srgbClr val="0000FF"/>
                </a:solidFill>
              </a:rPr>
              <a:t>- Hậu quả của dân số già ở Ô-xtrây-li-a là gì?</a:t>
            </a:r>
            <a:endParaRPr lang="en-US" sz="2800" b="1" i="1">
              <a:solidFill>
                <a:srgbClr val="0000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128994"/>
            <a:ext cx="1000545" cy="1086608"/>
          </a:xfrm>
          <a:prstGeom prst="rect">
            <a:avLst/>
          </a:prstGeom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43200" y="196723"/>
            <a:ext cx="9017876" cy="10464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</a:bodyPr>
          <a:lstStyle/>
          <a:p>
            <a:pPr algn="ctr"/>
            <a:r>
              <a:rPr lang="it-IT" sz="3000" b="1" smtClean="0">
                <a:solidFill>
                  <a:srgbClr val="FF0000"/>
                </a:solidFill>
              </a:rPr>
              <a:t>Nhóm 3,6:Tìm hiểu về cơ cấu dân số theo đội tuổi và giới tính ở Ô-xtrây-li-a.</a:t>
            </a:r>
            <a:endParaRPr lang="en-US" sz="3000" b="1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52249" y="1813035"/>
            <a:ext cx="11650717" cy="261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Cơ cấu dân số già: </a:t>
            </a:r>
            <a:endParaRPr lang="en-US" sz="2800" b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+ Dân số từ 65 tuổi trở lên chiếm 15% và có xu hướng tăng.</a:t>
            </a:r>
            <a:endParaRPr lang="en-US" sz="2800" b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+ Nhóm tuổi 0 - 14 tuổi chiếm 19% và có xu hướng giảm.</a:t>
            </a:r>
            <a:endParaRPr lang="en-US" sz="2800" b="1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Về cơ cấu giới tính: cứ 100 nữ thì có 98 nam.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175"/>
            <a:ext cx="12192000" cy="63094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20. DÂN CƯ, XÃ HỘI Ô-XTRÂY-LI-A</a:t>
            </a:r>
            <a:endParaRPr lang="en-US" sz="35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594" y="805937"/>
            <a:ext cx="5764394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a. Qui mô, gia tăng và cơ cấu dân số</a:t>
            </a:r>
            <a:endParaRPr lang="en-US" sz="2900" i="1" u="sng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-2175"/>
            <a:ext cx="12192000" cy="63094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20. DÂN CƯ, XÃ HỘI Ô-XTRÂY-LI-A</a:t>
            </a:r>
            <a:endParaRPr lang="en-US" sz="35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594" y="805937"/>
            <a:ext cx="4398957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b. Phân bố dân cư và đô thị</a:t>
            </a:r>
            <a:endParaRPr lang="en-US" sz="2900" i="1" u="sng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62607" y="2506723"/>
            <a:ext cx="5108027" cy="148200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it-IT" sz="2800" b="1" i="1" smtClean="0">
                <a:solidFill>
                  <a:srgbClr val="0000FF"/>
                </a:solidFill>
              </a:rPr>
              <a:t>-  Tính mật độ dân số Ô-xtrây-li-a. Giải thích vì sao?</a:t>
            </a:r>
            <a:endParaRPr lang="en-US" sz="2800" b="1" i="1">
              <a:solidFill>
                <a:srgbClr val="0000FF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10362" y="1696583"/>
            <a:ext cx="1000545" cy="10866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7356A78-F6EC-44C4-846C-04E0B25587E5}"/>
              </a:ext>
            </a:extLst>
          </p:cNvPr>
          <p:cNvSpPr txBox="1"/>
          <p:nvPr/>
        </p:nvSpPr>
        <p:spPr>
          <a:xfrm>
            <a:off x="5662494" y="6204328"/>
            <a:ext cx="638099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131FF"/>
                </a:solidFill>
                <a:cs typeface="Arial" panose="020B0604020202020204" pitchFamily="34" charset="0"/>
              </a:rPr>
              <a:t>H.20.1</a:t>
            </a:r>
            <a:r>
              <a:rPr lang="en-US" b="1">
                <a:solidFill>
                  <a:srgbClr val="0131FF"/>
                </a:solidFill>
                <a:cs typeface="Arial" panose="020B0604020202020204" pitchFamily="34" charset="0"/>
              </a:rPr>
              <a:t>. Bản đồ phân bố dân c</a:t>
            </a:r>
            <a:r>
              <a:rPr lang="vi-VN" b="1">
                <a:solidFill>
                  <a:srgbClr val="0131FF"/>
                </a:solidFill>
                <a:cs typeface="Arial" panose="020B0604020202020204" pitchFamily="34" charset="0"/>
              </a:rPr>
              <a:t>ư</a:t>
            </a:r>
            <a:r>
              <a:rPr lang="en-US" b="1">
                <a:solidFill>
                  <a:srgbClr val="0131FF"/>
                </a:solidFill>
                <a:cs typeface="Arial" panose="020B0604020202020204" pitchFamily="34" charset="0"/>
              </a:rPr>
              <a:t> và một số đô thị</a:t>
            </a:r>
          </a:p>
          <a:p>
            <a:pPr algn="ctr"/>
            <a:r>
              <a:rPr lang="en-US" b="1">
                <a:solidFill>
                  <a:srgbClr val="0131FF"/>
                </a:solidFill>
                <a:cs typeface="Arial" panose="020B0604020202020204" pitchFamily="34" charset="0"/>
              </a:rPr>
              <a:t> ở Ô-xtrây-li-a, năm 2020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F6BC582-3067-4E0A-9568-7625028C96DE}"/>
              </a:ext>
            </a:extLst>
          </p:cNvPr>
          <p:cNvSpPr/>
          <p:nvPr/>
        </p:nvSpPr>
        <p:spPr>
          <a:xfrm>
            <a:off x="331083" y="1832421"/>
            <a:ext cx="5234145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>
                <a:solidFill>
                  <a:srgbClr val="0131FF"/>
                </a:solidFill>
                <a:cs typeface="Arial" panose="020B0604020202020204" pitchFamily="34" charset="0"/>
              </a:rPr>
              <a:t>+ Khu vực  m</a:t>
            </a:r>
            <a:r>
              <a:rPr lang="vi-VN" sz="2600" b="1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ật độ dân số cao nhất:</a:t>
            </a:r>
            <a:endParaRPr lang="en-US" sz="2600" b="1">
              <a:solidFill>
                <a:srgbClr val="0131FF"/>
              </a:solidFill>
              <a:latin typeface="Calibri" pitchFamily="34" charset="0"/>
              <a:cs typeface="Calibri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vi-VN" sz="2600" b="1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600" b="1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B</a:t>
            </a:r>
            <a:r>
              <a:rPr lang="vi-VN" sz="2600" b="1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ang </a:t>
            </a:r>
            <a:r>
              <a:rPr lang="vi-VN" sz="2600" b="1" smtClean="0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Vich-to-ri-a</a:t>
            </a:r>
            <a:r>
              <a:rPr lang="en-US" sz="2600" b="1" smtClean="0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vi-VN" sz="2600" b="1" smtClean="0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600" b="1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trên 25</a:t>
            </a:r>
            <a:r>
              <a:rPr lang="en-US" sz="2600" b="1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vi-VN" sz="2600" b="1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gười/km</a:t>
            </a:r>
            <a:r>
              <a:rPr lang="vi-VN" sz="2600" b="1" baseline="30000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sz="2600" b="1">
              <a:solidFill>
                <a:srgbClr val="0131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14A5E7B-4F46-4629-ADE3-AD707CF5B438}"/>
              </a:ext>
            </a:extLst>
          </p:cNvPr>
          <p:cNvSpPr/>
          <p:nvPr/>
        </p:nvSpPr>
        <p:spPr>
          <a:xfrm>
            <a:off x="220723" y="1791098"/>
            <a:ext cx="5139553" cy="1830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b="1">
                <a:solidFill>
                  <a:srgbClr val="0131FF"/>
                </a:solidFill>
                <a:cs typeface="Arial" panose="020B0604020202020204" pitchFamily="34" charset="0"/>
              </a:rPr>
              <a:t>+ Khu vực  m</a:t>
            </a:r>
            <a:r>
              <a:rPr lang="vi-VN" sz="2600" b="1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ật độ dân số </a:t>
            </a:r>
            <a:r>
              <a:rPr lang="en-US" sz="2600" b="1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thấp</a:t>
            </a:r>
            <a:r>
              <a:rPr lang="vi-VN" sz="2600" b="1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 nhất</a:t>
            </a:r>
            <a:r>
              <a:rPr lang="vi-VN" sz="2600" b="1" smtClean="0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vi-VN" sz="2600" b="1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vùng lãnh thổ phía </a:t>
            </a:r>
            <a:r>
              <a:rPr lang="vi-VN" sz="2600" b="1" smtClean="0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bắc</a:t>
            </a:r>
            <a:r>
              <a:rPr lang="en-US" sz="2600" b="1" smtClean="0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vi-VN" sz="2600" b="1" smtClean="0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600" b="1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dưới </a:t>
            </a:r>
            <a:r>
              <a:rPr lang="vi-VN" sz="2600" b="1" smtClean="0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1 </a:t>
            </a:r>
            <a:r>
              <a:rPr lang="vi-VN" sz="2600" b="1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người/km</a:t>
            </a:r>
            <a:r>
              <a:rPr lang="vi-VN" sz="2600" b="1" baseline="30000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vi-VN" sz="2600" b="1">
                <a:solidFill>
                  <a:srgbClr val="0131FF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sz="2600" b="1">
              <a:solidFill>
                <a:srgbClr val="0131FF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0AB270E-03C5-497F-97DA-7D6B1B1B7C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8" t="1883" r="2825" b="6663"/>
          <a:stretch/>
        </p:blipFill>
        <p:spPr>
          <a:xfrm>
            <a:off x="5691347" y="1782424"/>
            <a:ext cx="6342993" cy="4512835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15" name="Freeform: Shape 14">
            <a:extLst>
              <a:ext uri="{FF2B5EF4-FFF2-40B4-BE49-F238E27FC236}">
                <a16:creationId xmlns="" xmlns:a16="http://schemas.microsoft.com/office/drawing/2014/main" id="{0EEBCB4F-C574-4348-95B5-1CD2EA52CA74}"/>
              </a:ext>
            </a:extLst>
          </p:cNvPr>
          <p:cNvSpPr/>
          <p:nvPr/>
        </p:nvSpPr>
        <p:spPr>
          <a:xfrm>
            <a:off x="9571081" y="4955147"/>
            <a:ext cx="1149053" cy="658545"/>
          </a:xfrm>
          <a:custGeom>
            <a:avLst/>
            <a:gdLst>
              <a:gd name="connsiteX0" fmla="*/ 77036 w 1149053"/>
              <a:gd name="connsiteY0" fmla="*/ 22926 h 658545"/>
              <a:gd name="connsiteX1" fmla="*/ 132792 w 1149053"/>
              <a:gd name="connsiteY1" fmla="*/ 623 h 658545"/>
              <a:gd name="connsiteX2" fmla="*/ 233153 w 1149053"/>
              <a:gd name="connsiteY2" fmla="*/ 11775 h 658545"/>
              <a:gd name="connsiteX3" fmla="*/ 255456 w 1149053"/>
              <a:gd name="connsiteY3" fmla="*/ 34077 h 658545"/>
              <a:gd name="connsiteX4" fmla="*/ 288909 w 1149053"/>
              <a:gd name="connsiteY4" fmla="*/ 100984 h 658545"/>
              <a:gd name="connsiteX5" fmla="*/ 344666 w 1149053"/>
              <a:gd name="connsiteY5" fmla="*/ 89833 h 658545"/>
              <a:gd name="connsiteX6" fmla="*/ 366968 w 1149053"/>
              <a:gd name="connsiteY6" fmla="*/ 112136 h 658545"/>
              <a:gd name="connsiteX7" fmla="*/ 400422 w 1149053"/>
              <a:gd name="connsiteY7" fmla="*/ 179043 h 658545"/>
              <a:gd name="connsiteX8" fmla="*/ 445027 w 1149053"/>
              <a:gd name="connsiteY8" fmla="*/ 234799 h 658545"/>
              <a:gd name="connsiteX9" fmla="*/ 478480 w 1149053"/>
              <a:gd name="connsiteY9" fmla="*/ 245950 h 658545"/>
              <a:gd name="connsiteX10" fmla="*/ 500783 w 1149053"/>
              <a:gd name="connsiteY10" fmla="*/ 268253 h 658545"/>
              <a:gd name="connsiteX11" fmla="*/ 634597 w 1149053"/>
              <a:gd name="connsiteY11" fmla="*/ 279404 h 658545"/>
              <a:gd name="connsiteX12" fmla="*/ 801866 w 1149053"/>
              <a:gd name="connsiteY12" fmla="*/ 257102 h 658545"/>
              <a:gd name="connsiteX13" fmla="*/ 835319 w 1149053"/>
              <a:gd name="connsiteY13" fmla="*/ 268253 h 658545"/>
              <a:gd name="connsiteX14" fmla="*/ 924529 w 1149053"/>
              <a:gd name="connsiteY14" fmla="*/ 290555 h 658545"/>
              <a:gd name="connsiteX15" fmla="*/ 969134 w 1149053"/>
              <a:gd name="connsiteY15" fmla="*/ 335160 h 658545"/>
              <a:gd name="connsiteX16" fmla="*/ 1002588 w 1149053"/>
              <a:gd name="connsiteY16" fmla="*/ 413219 h 658545"/>
              <a:gd name="connsiteX17" fmla="*/ 1080646 w 1149053"/>
              <a:gd name="connsiteY17" fmla="*/ 424370 h 658545"/>
              <a:gd name="connsiteX18" fmla="*/ 1125251 w 1149053"/>
              <a:gd name="connsiteY18" fmla="*/ 457823 h 658545"/>
              <a:gd name="connsiteX19" fmla="*/ 1147553 w 1149053"/>
              <a:gd name="connsiteY19" fmla="*/ 480126 h 658545"/>
              <a:gd name="connsiteX20" fmla="*/ 1136402 w 1149053"/>
              <a:gd name="connsiteY20" fmla="*/ 535882 h 658545"/>
              <a:gd name="connsiteX21" fmla="*/ 1069495 w 1149053"/>
              <a:gd name="connsiteY21" fmla="*/ 547033 h 658545"/>
              <a:gd name="connsiteX22" fmla="*/ 868773 w 1149053"/>
              <a:gd name="connsiteY22" fmla="*/ 569336 h 658545"/>
              <a:gd name="connsiteX23" fmla="*/ 835319 w 1149053"/>
              <a:gd name="connsiteY23" fmla="*/ 647394 h 658545"/>
              <a:gd name="connsiteX24" fmla="*/ 790714 w 1149053"/>
              <a:gd name="connsiteY24" fmla="*/ 658545 h 658545"/>
              <a:gd name="connsiteX25" fmla="*/ 612295 w 1149053"/>
              <a:gd name="connsiteY25" fmla="*/ 647394 h 658545"/>
              <a:gd name="connsiteX26" fmla="*/ 523085 w 1149053"/>
              <a:gd name="connsiteY26" fmla="*/ 580487 h 658545"/>
              <a:gd name="connsiteX27" fmla="*/ 445027 w 1149053"/>
              <a:gd name="connsiteY27" fmla="*/ 591638 h 658545"/>
              <a:gd name="connsiteX28" fmla="*/ 433875 w 1149053"/>
              <a:gd name="connsiteY28" fmla="*/ 625092 h 658545"/>
              <a:gd name="connsiteX29" fmla="*/ 411573 w 1149053"/>
              <a:gd name="connsiteY29" fmla="*/ 591638 h 658545"/>
              <a:gd name="connsiteX30" fmla="*/ 344666 w 1149053"/>
              <a:gd name="connsiteY30" fmla="*/ 580487 h 658545"/>
              <a:gd name="connsiteX31" fmla="*/ 300061 w 1149053"/>
              <a:gd name="connsiteY31" fmla="*/ 569336 h 658545"/>
              <a:gd name="connsiteX32" fmla="*/ 132792 w 1149053"/>
              <a:gd name="connsiteY32" fmla="*/ 591638 h 658545"/>
              <a:gd name="connsiteX33" fmla="*/ 99339 w 1149053"/>
              <a:gd name="connsiteY33" fmla="*/ 569336 h 658545"/>
              <a:gd name="connsiteX34" fmla="*/ 43583 w 1149053"/>
              <a:gd name="connsiteY34" fmla="*/ 513580 h 658545"/>
              <a:gd name="connsiteX35" fmla="*/ 32431 w 1149053"/>
              <a:gd name="connsiteY35" fmla="*/ 390916 h 658545"/>
              <a:gd name="connsiteX36" fmla="*/ 77036 w 1149053"/>
              <a:gd name="connsiteY36" fmla="*/ 34077 h 658545"/>
              <a:gd name="connsiteX37" fmla="*/ 77036 w 1149053"/>
              <a:gd name="connsiteY37" fmla="*/ 22926 h 65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149053" h="658545">
                <a:moveTo>
                  <a:pt x="77036" y="22926"/>
                </a:moveTo>
                <a:cubicBezTo>
                  <a:pt x="86329" y="17350"/>
                  <a:pt x="112826" y="2049"/>
                  <a:pt x="132792" y="623"/>
                </a:cubicBezTo>
                <a:cubicBezTo>
                  <a:pt x="166366" y="-1775"/>
                  <a:pt x="200679" y="2919"/>
                  <a:pt x="233153" y="11775"/>
                </a:cubicBezTo>
                <a:cubicBezTo>
                  <a:pt x="243296" y="14541"/>
                  <a:pt x="248888" y="25867"/>
                  <a:pt x="255456" y="34077"/>
                </a:cubicBezTo>
                <a:cubicBezTo>
                  <a:pt x="280160" y="64956"/>
                  <a:pt x="277132" y="65652"/>
                  <a:pt x="288909" y="100984"/>
                </a:cubicBezTo>
                <a:cubicBezTo>
                  <a:pt x="307495" y="97267"/>
                  <a:pt x="325903" y="87152"/>
                  <a:pt x="344666" y="89833"/>
                </a:cubicBezTo>
                <a:cubicBezTo>
                  <a:pt x="355074" y="91320"/>
                  <a:pt x="360400" y="103926"/>
                  <a:pt x="366968" y="112136"/>
                </a:cubicBezTo>
                <a:cubicBezTo>
                  <a:pt x="409576" y="165397"/>
                  <a:pt x="372941" y="124080"/>
                  <a:pt x="400422" y="179043"/>
                </a:cubicBezTo>
                <a:cubicBezTo>
                  <a:pt x="406935" y="192070"/>
                  <a:pt x="430208" y="225907"/>
                  <a:pt x="445027" y="234799"/>
                </a:cubicBezTo>
                <a:cubicBezTo>
                  <a:pt x="455106" y="240846"/>
                  <a:pt x="467329" y="242233"/>
                  <a:pt x="478480" y="245950"/>
                </a:cubicBezTo>
                <a:cubicBezTo>
                  <a:pt x="485914" y="253384"/>
                  <a:pt x="492573" y="261685"/>
                  <a:pt x="500783" y="268253"/>
                </a:cubicBezTo>
                <a:cubicBezTo>
                  <a:pt x="553248" y="310225"/>
                  <a:pt x="543506" y="289525"/>
                  <a:pt x="634597" y="279404"/>
                </a:cubicBezTo>
                <a:cubicBezTo>
                  <a:pt x="740550" y="244086"/>
                  <a:pt x="710343" y="236763"/>
                  <a:pt x="801866" y="257102"/>
                </a:cubicBezTo>
                <a:cubicBezTo>
                  <a:pt x="813340" y="259652"/>
                  <a:pt x="823979" y="265160"/>
                  <a:pt x="835319" y="268253"/>
                </a:cubicBezTo>
                <a:cubicBezTo>
                  <a:pt x="864891" y="276318"/>
                  <a:pt x="924529" y="290555"/>
                  <a:pt x="924529" y="290555"/>
                </a:cubicBezTo>
                <a:cubicBezTo>
                  <a:pt x="939397" y="305423"/>
                  <a:pt x="965010" y="314541"/>
                  <a:pt x="969134" y="335160"/>
                </a:cubicBezTo>
                <a:cubicBezTo>
                  <a:pt x="973152" y="355250"/>
                  <a:pt x="971984" y="403017"/>
                  <a:pt x="1002588" y="413219"/>
                </a:cubicBezTo>
                <a:cubicBezTo>
                  <a:pt x="1027523" y="421531"/>
                  <a:pt x="1054627" y="420653"/>
                  <a:pt x="1080646" y="424370"/>
                </a:cubicBezTo>
                <a:cubicBezTo>
                  <a:pt x="1095514" y="435521"/>
                  <a:pt x="1110973" y="445925"/>
                  <a:pt x="1125251" y="457823"/>
                </a:cubicBezTo>
                <a:cubicBezTo>
                  <a:pt x="1133328" y="464554"/>
                  <a:pt x="1146066" y="469718"/>
                  <a:pt x="1147553" y="480126"/>
                </a:cubicBezTo>
                <a:cubicBezTo>
                  <a:pt x="1150233" y="498889"/>
                  <a:pt x="1150792" y="523547"/>
                  <a:pt x="1136402" y="535882"/>
                </a:cubicBezTo>
                <a:cubicBezTo>
                  <a:pt x="1119235" y="550596"/>
                  <a:pt x="1091842" y="543595"/>
                  <a:pt x="1069495" y="547033"/>
                </a:cubicBezTo>
                <a:cubicBezTo>
                  <a:pt x="971522" y="562105"/>
                  <a:pt x="985231" y="558748"/>
                  <a:pt x="868773" y="569336"/>
                </a:cubicBezTo>
                <a:cubicBezTo>
                  <a:pt x="862712" y="599643"/>
                  <a:pt x="867057" y="631525"/>
                  <a:pt x="835319" y="647394"/>
                </a:cubicBezTo>
                <a:cubicBezTo>
                  <a:pt x="821611" y="654248"/>
                  <a:pt x="805582" y="654828"/>
                  <a:pt x="790714" y="658545"/>
                </a:cubicBezTo>
                <a:cubicBezTo>
                  <a:pt x="731241" y="654828"/>
                  <a:pt x="670402" y="660600"/>
                  <a:pt x="612295" y="647394"/>
                </a:cubicBezTo>
                <a:cubicBezTo>
                  <a:pt x="579663" y="639978"/>
                  <a:pt x="547467" y="604868"/>
                  <a:pt x="523085" y="580487"/>
                </a:cubicBezTo>
                <a:cubicBezTo>
                  <a:pt x="497066" y="584204"/>
                  <a:pt x="468536" y="579884"/>
                  <a:pt x="445027" y="591638"/>
                </a:cubicBezTo>
                <a:cubicBezTo>
                  <a:pt x="434513" y="596895"/>
                  <a:pt x="445630" y="625092"/>
                  <a:pt x="433875" y="625092"/>
                </a:cubicBezTo>
                <a:cubicBezTo>
                  <a:pt x="420473" y="625092"/>
                  <a:pt x="423560" y="597632"/>
                  <a:pt x="411573" y="591638"/>
                </a:cubicBezTo>
                <a:cubicBezTo>
                  <a:pt x="391350" y="581526"/>
                  <a:pt x="366837" y="584921"/>
                  <a:pt x="344666" y="580487"/>
                </a:cubicBezTo>
                <a:cubicBezTo>
                  <a:pt x="329638" y="577481"/>
                  <a:pt x="314929" y="573053"/>
                  <a:pt x="300061" y="569336"/>
                </a:cubicBezTo>
                <a:cubicBezTo>
                  <a:pt x="226070" y="643327"/>
                  <a:pt x="276144" y="617702"/>
                  <a:pt x="132792" y="591638"/>
                </a:cubicBezTo>
                <a:cubicBezTo>
                  <a:pt x="121641" y="584204"/>
                  <a:pt x="108816" y="578813"/>
                  <a:pt x="99339" y="569336"/>
                </a:cubicBezTo>
                <a:cubicBezTo>
                  <a:pt x="24998" y="494995"/>
                  <a:pt x="132789" y="573051"/>
                  <a:pt x="43583" y="513580"/>
                </a:cubicBezTo>
                <a:cubicBezTo>
                  <a:pt x="39866" y="472692"/>
                  <a:pt x="32431" y="431973"/>
                  <a:pt x="32431" y="390916"/>
                </a:cubicBezTo>
                <a:cubicBezTo>
                  <a:pt x="32431" y="153111"/>
                  <a:pt x="-64614" y="69489"/>
                  <a:pt x="77036" y="34077"/>
                </a:cubicBezTo>
                <a:cubicBezTo>
                  <a:pt x="80642" y="33175"/>
                  <a:pt x="67743" y="28502"/>
                  <a:pt x="77036" y="22926"/>
                </a:cubicBezTo>
                <a:close/>
              </a:path>
            </a:pathLst>
          </a:custGeom>
          <a:noFill/>
          <a:ln w="38100">
            <a:solidFill>
              <a:srgbClr val="0000F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: Shape 20">
            <a:extLst>
              <a:ext uri="{FF2B5EF4-FFF2-40B4-BE49-F238E27FC236}">
                <a16:creationId xmlns="" xmlns:a16="http://schemas.microsoft.com/office/drawing/2014/main" id="{6EBAD317-0DEE-4AE0-B0F9-83462A97F4E0}"/>
              </a:ext>
            </a:extLst>
          </p:cNvPr>
          <p:cNvSpPr/>
          <p:nvPr/>
        </p:nvSpPr>
        <p:spPr>
          <a:xfrm>
            <a:off x="8025282" y="2144109"/>
            <a:ext cx="1339441" cy="1862657"/>
          </a:xfrm>
          <a:custGeom>
            <a:avLst/>
            <a:gdLst>
              <a:gd name="connsiteX0" fmla="*/ 5530 w 1445357"/>
              <a:gd name="connsiteY0" fmla="*/ 546409 h 2085278"/>
              <a:gd name="connsiteX1" fmla="*/ 16681 w 1445357"/>
              <a:gd name="connsiteY1" fmla="*/ 1092819 h 2085278"/>
              <a:gd name="connsiteX2" fmla="*/ 38983 w 1445357"/>
              <a:gd name="connsiteY2" fmla="*/ 1226634 h 2085278"/>
              <a:gd name="connsiteX3" fmla="*/ 61286 w 1445357"/>
              <a:gd name="connsiteY3" fmla="*/ 1260087 h 2085278"/>
              <a:gd name="connsiteX4" fmla="*/ 72437 w 1445357"/>
              <a:gd name="connsiteY4" fmla="*/ 1326995 h 2085278"/>
              <a:gd name="connsiteX5" fmla="*/ 83588 w 1445357"/>
              <a:gd name="connsiteY5" fmla="*/ 1416204 h 2085278"/>
              <a:gd name="connsiteX6" fmla="*/ 105891 w 1445357"/>
              <a:gd name="connsiteY6" fmla="*/ 1483112 h 2085278"/>
              <a:gd name="connsiteX7" fmla="*/ 117042 w 1445357"/>
              <a:gd name="connsiteY7" fmla="*/ 1516565 h 2085278"/>
              <a:gd name="connsiteX8" fmla="*/ 139344 w 1445357"/>
              <a:gd name="connsiteY8" fmla="*/ 1862253 h 2085278"/>
              <a:gd name="connsiteX9" fmla="*/ 161647 w 1445357"/>
              <a:gd name="connsiteY9" fmla="*/ 1940312 h 2085278"/>
              <a:gd name="connsiteX10" fmla="*/ 228554 w 1445357"/>
              <a:gd name="connsiteY10" fmla="*/ 2074126 h 2085278"/>
              <a:gd name="connsiteX11" fmla="*/ 262008 w 1445357"/>
              <a:gd name="connsiteY11" fmla="*/ 2085278 h 2085278"/>
              <a:gd name="connsiteX12" fmla="*/ 429276 w 1445357"/>
              <a:gd name="connsiteY12" fmla="*/ 2074126 h 2085278"/>
              <a:gd name="connsiteX13" fmla="*/ 451579 w 1445357"/>
              <a:gd name="connsiteY13" fmla="*/ 2051824 h 2085278"/>
              <a:gd name="connsiteX14" fmla="*/ 730359 w 1445357"/>
              <a:gd name="connsiteY14" fmla="*/ 2062975 h 2085278"/>
              <a:gd name="connsiteX15" fmla="*/ 942232 w 1445357"/>
              <a:gd name="connsiteY15" fmla="*/ 2051824 h 2085278"/>
              <a:gd name="connsiteX16" fmla="*/ 1053744 w 1445357"/>
              <a:gd name="connsiteY16" fmla="*/ 2040673 h 2085278"/>
              <a:gd name="connsiteX17" fmla="*/ 1365979 w 1445357"/>
              <a:gd name="connsiteY17" fmla="*/ 2029522 h 2085278"/>
              <a:gd name="connsiteX18" fmla="*/ 1377130 w 1445357"/>
              <a:gd name="connsiteY18" fmla="*/ 1962614 h 2085278"/>
              <a:gd name="connsiteX19" fmla="*/ 1388281 w 1445357"/>
              <a:gd name="connsiteY19" fmla="*/ 1405053 h 2085278"/>
              <a:gd name="connsiteX20" fmla="*/ 1410583 w 1445357"/>
              <a:gd name="connsiteY20" fmla="*/ 1338146 h 2085278"/>
              <a:gd name="connsiteX21" fmla="*/ 1354827 w 1445357"/>
              <a:gd name="connsiteY21" fmla="*/ 702526 h 2085278"/>
              <a:gd name="connsiteX22" fmla="*/ 1310222 w 1445357"/>
              <a:gd name="connsiteY22" fmla="*/ 669073 h 2085278"/>
              <a:gd name="connsiteX23" fmla="*/ 1276769 w 1445357"/>
              <a:gd name="connsiteY23" fmla="*/ 646770 h 2085278"/>
              <a:gd name="connsiteX24" fmla="*/ 1209861 w 1445357"/>
              <a:gd name="connsiteY24" fmla="*/ 635619 h 2085278"/>
              <a:gd name="connsiteX25" fmla="*/ 1165257 w 1445357"/>
              <a:gd name="connsiteY25" fmla="*/ 624468 h 2085278"/>
              <a:gd name="connsiteX26" fmla="*/ 1076047 w 1445357"/>
              <a:gd name="connsiteY26" fmla="*/ 546409 h 2085278"/>
              <a:gd name="connsiteX27" fmla="*/ 1076047 w 1445357"/>
              <a:gd name="connsiteY27" fmla="*/ 289931 h 2085278"/>
              <a:gd name="connsiteX28" fmla="*/ 1109500 w 1445357"/>
              <a:gd name="connsiteY28" fmla="*/ 278780 h 2085278"/>
              <a:gd name="connsiteX29" fmla="*/ 1198710 w 1445357"/>
              <a:gd name="connsiteY29" fmla="*/ 256478 h 2085278"/>
              <a:gd name="connsiteX30" fmla="*/ 1221013 w 1445357"/>
              <a:gd name="connsiteY30" fmla="*/ 223024 h 2085278"/>
              <a:gd name="connsiteX31" fmla="*/ 1254466 w 1445357"/>
              <a:gd name="connsiteY31" fmla="*/ 200722 h 2085278"/>
              <a:gd name="connsiteX32" fmla="*/ 1221013 w 1445357"/>
              <a:gd name="connsiteY32" fmla="*/ 100361 h 2085278"/>
              <a:gd name="connsiteX33" fmla="*/ 1187559 w 1445357"/>
              <a:gd name="connsiteY33" fmla="*/ 89209 h 2085278"/>
              <a:gd name="connsiteX34" fmla="*/ 1131803 w 1445357"/>
              <a:gd name="connsiteY34" fmla="*/ 100361 h 2085278"/>
              <a:gd name="connsiteX35" fmla="*/ 1109500 w 1445357"/>
              <a:gd name="connsiteY35" fmla="*/ 122663 h 2085278"/>
              <a:gd name="connsiteX36" fmla="*/ 797266 w 1445357"/>
              <a:gd name="connsiteY36" fmla="*/ 111512 h 2085278"/>
              <a:gd name="connsiteX37" fmla="*/ 719208 w 1445357"/>
              <a:gd name="connsiteY37" fmla="*/ 89209 h 2085278"/>
              <a:gd name="connsiteX38" fmla="*/ 663452 w 1445357"/>
              <a:gd name="connsiteY38" fmla="*/ 44604 h 2085278"/>
              <a:gd name="connsiteX39" fmla="*/ 641149 w 1445357"/>
              <a:gd name="connsiteY39" fmla="*/ 22302 h 2085278"/>
              <a:gd name="connsiteX40" fmla="*/ 574242 w 1445357"/>
              <a:gd name="connsiteY40" fmla="*/ 0 h 2085278"/>
              <a:gd name="connsiteX41" fmla="*/ 496183 w 1445357"/>
              <a:gd name="connsiteY41" fmla="*/ 11151 h 2085278"/>
              <a:gd name="connsiteX42" fmla="*/ 485032 w 1445357"/>
              <a:gd name="connsiteY42" fmla="*/ 44604 h 2085278"/>
              <a:gd name="connsiteX43" fmla="*/ 551939 w 1445357"/>
              <a:gd name="connsiteY43" fmla="*/ 78058 h 2085278"/>
              <a:gd name="connsiteX44" fmla="*/ 563091 w 1445357"/>
              <a:gd name="connsiteY44" fmla="*/ 167268 h 2085278"/>
              <a:gd name="connsiteX45" fmla="*/ 340066 w 1445357"/>
              <a:gd name="connsiteY45" fmla="*/ 156117 h 2085278"/>
              <a:gd name="connsiteX46" fmla="*/ 262008 w 1445357"/>
              <a:gd name="connsiteY46" fmla="*/ 156117 h 2085278"/>
              <a:gd name="connsiteX47" fmla="*/ 250857 w 1445357"/>
              <a:gd name="connsiteY47" fmla="*/ 189570 h 2085278"/>
              <a:gd name="connsiteX48" fmla="*/ 239705 w 1445357"/>
              <a:gd name="connsiteY48" fmla="*/ 278780 h 2085278"/>
              <a:gd name="connsiteX49" fmla="*/ 206252 w 1445357"/>
              <a:gd name="connsiteY49" fmla="*/ 301082 h 2085278"/>
              <a:gd name="connsiteX50" fmla="*/ 183949 w 1445357"/>
              <a:gd name="connsiteY50" fmla="*/ 334536 h 2085278"/>
              <a:gd name="connsiteX51" fmla="*/ 172798 w 1445357"/>
              <a:gd name="connsiteY51" fmla="*/ 524107 h 2085278"/>
              <a:gd name="connsiteX52" fmla="*/ 139344 w 1445357"/>
              <a:gd name="connsiteY52" fmla="*/ 546409 h 2085278"/>
              <a:gd name="connsiteX53" fmla="*/ 5530 w 1445357"/>
              <a:gd name="connsiteY53" fmla="*/ 546409 h 2085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1445357" h="2085278">
                <a:moveTo>
                  <a:pt x="5530" y="546409"/>
                </a:moveTo>
                <a:cubicBezTo>
                  <a:pt x="-14914" y="637477"/>
                  <a:pt x="28804" y="620027"/>
                  <a:pt x="16681" y="1092819"/>
                </a:cubicBezTo>
                <a:cubicBezTo>
                  <a:pt x="18337" y="1104408"/>
                  <a:pt x="31457" y="1206566"/>
                  <a:pt x="38983" y="1226634"/>
                </a:cubicBezTo>
                <a:cubicBezTo>
                  <a:pt x="43689" y="1239183"/>
                  <a:pt x="53852" y="1248936"/>
                  <a:pt x="61286" y="1260087"/>
                </a:cubicBezTo>
                <a:cubicBezTo>
                  <a:pt x="65003" y="1282390"/>
                  <a:pt x="69239" y="1304612"/>
                  <a:pt x="72437" y="1326995"/>
                </a:cubicBezTo>
                <a:cubicBezTo>
                  <a:pt x="76675" y="1356662"/>
                  <a:pt x="77309" y="1386901"/>
                  <a:pt x="83588" y="1416204"/>
                </a:cubicBezTo>
                <a:cubicBezTo>
                  <a:pt x="88514" y="1439191"/>
                  <a:pt x="98457" y="1460809"/>
                  <a:pt x="105891" y="1483112"/>
                </a:cubicBezTo>
                <a:lnTo>
                  <a:pt x="117042" y="1516565"/>
                </a:lnTo>
                <a:cubicBezTo>
                  <a:pt x="147103" y="1696934"/>
                  <a:pt x="112396" y="1471519"/>
                  <a:pt x="139344" y="1862253"/>
                </a:cubicBezTo>
                <a:cubicBezTo>
                  <a:pt x="140561" y="1879903"/>
                  <a:pt x="155456" y="1921738"/>
                  <a:pt x="161647" y="1940312"/>
                </a:cubicBezTo>
                <a:cubicBezTo>
                  <a:pt x="175481" y="2092494"/>
                  <a:pt x="132092" y="2050010"/>
                  <a:pt x="228554" y="2074126"/>
                </a:cubicBezTo>
                <a:cubicBezTo>
                  <a:pt x="239958" y="2076977"/>
                  <a:pt x="250857" y="2081561"/>
                  <a:pt x="262008" y="2085278"/>
                </a:cubicBezTo>
                <a:cubicBezTo>
                  <a:pt x="317764" y="2081561"/>
                  <a:pt x="374247" y="2083837"/>
                  <a:pt x="429276" y="2074126"/>
                </a:cubicBezTo>
                <a:cubicBezTo>
                  <a:pt x="439630" y="2072299"/>
                  <a:pt x="441073" y="2052213"/>
                  <a:pt x="451579" y="2051824"/>
                </a:cubicBezTo>
                <a:lnTo>
                  <a:pt x="730359" y="2062975"/>
                </a:lnTo>
                <a:lnTo>
                  <a:pt x="942232" y="2051824"/>
                </a:lnTo>
                <a:cubicBezTo>
                  <a:pt x="979500" y="2049254"/>
                  <a:pt x="1016440" y="2042636"/>
                  <a:pt x="1053744" y="2040673"/>
                </a:cubicBezTo>
                <a:cubicBezTo>
                  <a:pt x="1157745" y="2035199"/>
                  <a:pt x="1261901" y="2033239"/>
                  <a:pt x="1365979" y="2029522"/>
                </a:cubicBezTo>
                <a:cubicBezTo>
                  <a:pt x="1408517" y="1986983"/>
                  <a:pt x="1377130" y="2031120"/>
                  <a:pt x="1377130" y="1962614"/>
                </a:cubicBezTo>
                <a:cubicBezTo>
                  <a:pt x="1377130" y="1776723"/>
                  <a:pt x="1378337" y="1590678"/>
                  <a:pt x="1388281" y="1405053"/>
                </a:cubicBezTo>
                <a:cubicBezTo>
                  <a:pt x="1389539" y="1381578"/>
                  <a:pt x="1410583" y="1338146"/>
                  <a:pt x="1410583" y="1338146"/>
                </a:cubicBezTo>
                <a:cubicBezTo>
                  <a:pt x="1409836" y="1299303"/>
                  <a:pt x="1518752" y="839128"/>
                  <a:pt x="1354827" y="702526"/>
                </a:cubicBezTo>
                <a:cubicBezTo>
                  <a:pt x="1340549" y="690628"/>
                  <a:pt x="1325345" y="679876"/>
                  <a:pt x="1310222" y="669073"/>
                </a:cubicBezTo>
                <a:cubicBezTo>
                  <a:pt x="1299316" y="661283"/>
                  <a:pt x="1289483" y="651008"/>
                  <a:pt x="1276769" y="646770"/>
                </a:cubicBezTo>
                <a:cubicBezTo>
                  <a:pt x="1255319" y="639620"/>
                  <a:pt x="1232032" y="640053"/>
                  <a:pt x="1209861" y="635619"/>
                </a:cubicBezTo>
                <a:cubicBezTo>
                  <a:pt x="1194833" y="632613"/>
                  <a:pt x="1180125" y="628185"/>
                  <a:pt x="1165257" y="624468"/>
                </a:cubicBezTo>
                <a:cubicBezTo>
                  <a:pt x="1100023" y="559235"/>
                  <a:pt x="1131369" y="583292"/>
                  <a:pt x="1076047" y="546409"/>
                </a:cubicBezTo>
                <a:cubicBezTo>
                  <a:pt x="1044672" y="452283"/>
                  <a:pt x="1043323" y="461737"/>
                  <a:pt x="1076047" y="289931"/>
                </a:cubicBezTo>
                <a:cubicBezTo>
                  <a:pt x="1078246" y="278384"/>
                  <a:pt x="1098160" y="281873"/>
                  <a:pt x="1109500" y="278780"/>
                </a:cubicBezTo>
                <a:cubicBezTo>
                  <a:pt x="1139072" y="270715"/>
                  <a:pt x="1198710" y="256478"/>
                  <a:pt x="1198710" y="256478"/>
                </a:cubicBezTo>
                <a:cubicBezTo>
                  <a:pt x="1206144" y="245327"/>
                  <a:pt x="1211536" y="232501"/>
                  <a:pt x="1221013" y="223024"/>
                </a:cubicBezTo>
                <a:cubicBezTo>
                  <a:pt x="1230490" y="213547"/>
                  <a:pt x="1251216" y="213724"/>
                  <a:pt x="1254466" y="200722"/>
                </a:cubicBezTo>
                <a:cubicBezTo>
                  <a:pt x="1260361" y="177143"/>
                  <a:pt x="1244448" y="119109"/>
                  <a:pt x="1221013" y="100361"/>
                </a:cubicBezTo>
                <a:cubicBezTo>
                  <a:pt x="1211834" y="93018"/>
                  <a:pt x="1198710" y="92926"/>
                  <a:pt x="1187559" y="89209"/>
                </a:cubicBezTo>
                <a:cubicBezTo>
                  <a:pt x="1168974" y="92926"/>
                  <a:pt x="1149224" y="92895"/>
                  <a:pt x="1131803" y="100361"/>
                </a:cubicBezTo>
                <a:cubicBezTo>
                  <a:pt x="1122140" y="104502"/>
                  <a:pt x="1120008" y="122313"/>
                  <a:pt x="1109500" y="122663"/>
                </a:cubicBezTo>
                <a:lnTo>
                  <a:pt x="797266" y="111512"/>
                </a:lnTo>
                <a:cubicBezTo>
                  <a:pt x="794348" y="110782"/>
                  <a:pt x="726483" y="95029"/>
                  <a:pt x="719208" y="89209"/>
                </a:cubicBezTo>
                <a:cubicBezTo>
                  <a:pt x="647152" y="31564"/>
                  <a:pt x="747537" y="72635"/>
                  <a:pt x="663452" y="44604"/>
                </a:cubicBezTo>
                <a:cubicBezTo>
                  <a:pt x="656018" y="37170"/>
                  <a:pt x="650553" y="27004"/>
                  <a:pt x="641149" y="22302"/>
                </a:cubicBezTo>
                <a:cubicBezTo>
                  <a:pt x="620122" y="11789"/>
                  <a:pt x="574242" y="0"/>
                  <a:pt x="574242" y="0"/>
                </a:cubicBezTo>
                <a:cubicBezTo>
                  <a:pt x="548222" y="3717"/>
                  <a:pt x="519692" y="-603"/>
                  <a:pt x="496183" y="11151"/>
                </a:cubicBezTo>
                <a:cubicBezTo>
                  <a:pt x="485670" y="16408"/>
                  <a:pt x="480667" y="33691"/>
                  <a:pt x="485032" y="44604"/>
                </a:cubicBezTo>
                <a:cubicBezTo>
                  <a:pt x="491684" y="61233"/>
                  <a:pt x="537855" y="73363"/>
                  <a:pt x="551939" y="78058"/>
                </a:cubicBezTo>
                <a:cubicBezTo>
                  <a:pt x="562357" y="88476"/>
                  <a:pt x="635910" y="149930"/>
                  <a:pt x="563091" y="167268"/>
                </a:cubicBezTo>
                <a:cubicBezTo>
                  <a:pt x="490681" y="184509"/>
                  <a:pt x="414408" y="159834"/>
                  <a:pt x="340066" y="156117"/>
                </a:cubicBezTo>
                <a:cubicBezTo>
                  <a:pt x="317430" y="150458"/>
                  <a:pt x="284406" y="133719"/>
                  <a:pt x="262008" y="156117"/>
                </a:cubicBezTo>
                <a:cubicBezTo>
                  <a:pt x="253697" y="164429"/>
                  <a:pt x="254574" y="178419"/>
                  <a:pt x="250857" y="189570"/>
                </a:cubicBezTo>
                <a:cubicBezTo>
                  <a:pt x="247140" y="219307"/>
                  <a:pt x="250835" y="250955"/>
                  <a:pt x="239705" y="278780"/>
                </a:cubicBezTo>
                <a:cubicBezTo>
                  <a:pt x="234728" y="291223"/>
                  <a:pt x="215729" y="291605"/>
                  <a:pt x="206252" y="301082"/>
                </a:cubicBezTo>
                <a:cubicBezTo>
                  <a:pt x="196775" y="310559"/>
                  <a:pt x="191383" y="323385"/>
                  <a:pt x="183949" y="334536"/>
                </a:cubicBezTo>
                <a:cubicBezTo>
                  <a:pt x="180232" y="397726"/>
                  <a:pt x="185838" y="462165"/>
                  <a:pt x="172798" y="524107"/>
                </a:cubicBezTo>
                <a:cubicBezTo>
                  <a:pt x="170037" y="537222"/>
                  <a:pt x="152611" y="544514"/>
                  <a:pt x="139344" y="546409"/>
                </a:cubicBezTo>
                <a:cubicBezTo>
                  <a:pt x="98867" y="552191"/>
                  <a:pt x="25974" y="455341"/>
                  <a:pt x="5530" y="546409"/>
                </a:cubicBezTo>
                <a:close/>
              </a:path>
            </a:pathLst>
          </a:custGeom>
          <a:noFill/>
          <a:ln w="28575"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77351" y="2485680"/>
            <a:ext cx="5077518" cy="1865603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/>
            <a:r>
              <a:rPr lang="it-IT" sz="2800" b="1" i="1" smtClean="0">
                <a:solidFill>
                  <a:srgbClr val="0000FF"/>
                </a:solidFill>
              </a:rPr>
              <a:t>- Quan sát H.20.1 cho biết những khu vực nào có mật độ dân số cao nhất, thấp nhất? Giải thích vì sao?</a:t>
            </a:r>
            <a:endParaRPr lang="en-US" sz="2800" b="1" i="1">
              <a:solidFill>
                <a:srgbClr val="0000FF"/>
              </a:solidFill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47298" y="1738602"/>
            <a:ext cx="1000545" cy="108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1" grpId="0"/>
      <p:bldP spid="11" grpId="1"/>
      <p:bldP spid="12" grpId="0"/>
      <p:bldP spid="15" grpId="0" animBg="1"/>
      <p:bldP spid="15" grpId="1" animBg="1"/>
      <p:bldP spid="16" grpId="0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159270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000" b="1" smtClean="0">
                <a:solidFill>
                  <a:schemeClr val="bg1"/>
                </a:solidFill>
              </a:rPr>
              <a:t>Câu 1. Phần lớn lục địa Ô-xtrây-li-a có khí hậu như thế nào?</a:t>
            </a:r>
            <a:endParaRPr lang="en-US" sz="4000" b="1">
              <a:solidFill>
                <a:schemeClr val="bg1"/>
              </a:solidFill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2458995" y="3496971"/>
            <a:ext cx="6252519" cy="1087394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>
                <a:solidFill>
                  <a:schemeClr val="bg1"/>
                </a:solidFill>
              </a:rPr>
              <a:t>Đáp </a:t>
            </a:r>
            <a:r>
              <a:rPr lang="en-US" sz="3500" b="1" smtClean="0">
                <a:solidFill>
                  <a:schemeClr val="bg1"/>
                </a:solidFill>
              </a:rPr>
              <a:t>án: Khí hậu khô hạn</a:t>
            </a:r>
            <a:endParaRPr lang="en-US" sz="3500" b="1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657850"/>
            <a:ext cx="276225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99545" y="1671118"/>
            <a:ext cx="11603421" cy="2610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Ô-xtrây-li-a có mật độ dân số rất thấp, khoảng 3 người/km</a:t>
            </a:r>
            <a:r>
              <a:rPr lang="pt-BR" sz="2800" b="1" baseline="30000" smtClean="0">
                <a:solidFill>
                  <a:srgbClr val="002060"/>
                </a:solidFill>
              </a:rPr>
              <a:t>2 </a:t>
            </a:r>
            <a:r>
              <a:rPr lang="pt-BR" sz="2800" b="1" smtClean="0">
                <a:solidFill>
                  <a:srgbClr val="002060"/>
                </a:solidFill>
              </a:rPr>
              <a:t>nhưng phân bố không đều: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+ Dân cư tập trung chủ yếu ở khu vực đông nam.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+ Thưa thớt ở vùng trung tâm. 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2175"/>
            <a:ext cx="12192000" cy="63094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20. DÂN CƯ, XÃ HỘI Ô-XTRÂY-LI-A</a:t>
            </a:r>
            <a:endParaRPr lang="en-US" sz="35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594" y="805937"/>
            <a:ext cx="4398957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b. Phân bố dân cư và đô thị</a:t>
            </a:r>
            <a:endParaRPr lang="en-US" sz="2900" i="1" u="sng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98370" y="2301767"/>
            <a:ext cx="5813244" cy="1466192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2800" b="1" i="1" smtClean="0">
                <a:solidFill>
                  <a:srgbClr val="0000FF"/>
                </a:solidFill>
              </a:rPr>
              <a:t>- Mức độ đô thị hoá </a:t>
            </a:r>
            <a:r>
              <a:rPr lang="it-IT" sz="2800" b="1" i="1" smtClean="0">
                <a:solidFill>
                  <a:srgbClr val="0000FF"/>
                </a:solidFill>
              </a:rPr>
              <a:t>của Ô-xtrây-li-a</a:t>
            </a:r>
            <a:r>
              <a:rPr lang="en-US" sz="2800" b="1" i="1" smtClean="0">
                <a:solidFill>
                  <a:srgbClr val="0000FF"/>
                </a:solidFill>
              </a:rPr>
              <a:t> như thế nào?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806902"/>
            <a:ext cx="1000545" cy="108660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-2175"/>
            <a:ext cx="12192000" cy="63094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20. DÂN CƯ, XÃ HỘI Ô-XTRÂY-LI-A</a:t>
            </a:r>
            <a:endParaRPr lang="en-US" sz="35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594" y="805937"/>
            <a:ext cx="4398957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b. Phân bố dân cư và đô thị</a:t>
            </a:r>
            <a:endParaRPr lang="en-US" sz="2900" i="1" u="sng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26129" y="1813034"/>
            <a:ext cx="547063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Mức độ đô thị hoá cao với tỉ lệ dân thành thị chiếm 86%.</a:t>
            </a:r>
            <a:endParaRPr kumimoji="0" lang="pt-BR" sz="28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67356A78-F6EC-44C4-846C-04E0B25587E5}"/>
              </a:ext>
            </a:extLst>
          </p:cNvPr>
          <p:cNvSpPr txBox="1"/>
          <p:nvPr/>
        </p:nvSpPr>
        <p:spPr>
          <a:xfrm>
            <a:off x="6498068" y="5668284"/>
            <a:ext cx="551525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131FF"/>
                </a:solidFill>
                <a:cs typeface="Arial" panose="020B0604020202020204" pitchFamily="34" charset="0"/>
              </a:rPr>
              <a:t>H.20.1</a:t>
            </a:r>
            <a:r>
              <a:rPr lang="en-US" b="1">
                <a:solidFill>
                  <a:srgbClr val="0131FF"/>
                </a:solidFill>
                <a:cs typeface="Arial" panose="020B0604020202020204" pitchFamily="34" charset="0"/>
              </a:rPr>
              <a:t>. Bản đồ phân bố dân c</a:t>
            </a:r>
            <a:r>
              <a:rPr lang="vi-VN" b="1">
                <a:solidFill>
                  <a:srgbClr val="0131FF"/>
                </a:solidFill>
                <a:cs typeface="Arial" panose="020B0604020202020204" pitchFamily="34" charset="0"/>
              </a:rPr>
              <a:t>ư</a:t>
            </a:r>
            <a:r>
              <a:rPr lang="en-US" b="1">
                <a:solidFill>
                  <a:srgbClr val="0131FF"/>
                </a:solidFill>
                <a:cs typeface="Arial" panose="020B0604020202020204" pitchFamily="34" charset="0"/>
              </a:rPr>
              <a:t> và một số đô thị</a:t>
            </a:r>
          </a:p>
          <a:p>
            <a:pPr algn="ctr"/>
            <a:r>
              <a:rPr lang="en-US" b="1">
                <a:solidFill>
                  <a:srgbClr val="0131FF"/>
                </a:solidFill>
                <a:cs typeface="Arial" panose="020B0604020202020204" pitchFamily="34" charset="0"/>
              </a:rPr>
              <a:t> ở Ô-xtrây-li-a, năm 2020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20AB270E-03C5-497F-97DA-7D6B1B1B7C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8" t="1883" r="2825" b="6663"/>
          <a:stretch/>
        </p:blipFill>
        <p:spPr>
          <a:xfrm>
            <a:off x="6479628" y="1671130"/>
            <a:ext cx="5554712" cy="4025021"/>
          </a:xfrm>
          <a:prstGeom prst="rect">
            <a:avLst/>
          </a:prstGeom>
          <a:ln>
            <a:solidFill>
              <a:srgbClr val="0000FF"/>
            </a:solidFill>
          </a:ln>
        </p:spPr>
      </p:pic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98370" y="2301766"/>
            <a:ext cx="5687120" cy="297968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pt-BR" sz="2800" b="1" i="1" smtClean="0">
                <a:solidFill>
                  <a:srgbClr val="0000FF"/>
                </a:solidFill>
              </a:rPr>
              <a:t>- Đọc tên, cho biết sự phân bố một số đô thị ở </a:t>
            </a:r>
            <a:r>
              <a:rPr lang="it-IT" sz="2800" b="1" i="1" smtClean="0">
                <a:solidFill>
                  <a:srgbClr val="0000FF"/>
                </a:solidFill>
              </a:rPr>
              <a:t>Ô-xtrây-li-a</a:t>
            </a:r>
            <a:r>
              <a:rPr lang="pt-BR" sz="2800" b="1" i="1" smtClean="0">
                <a:solidFill>
                  <a:srgbClr val="0000FF"/>
                </a:solidFill>
              </a:rPr>
              <a:t>. </a:t>
            </a:r>
            <a:endParaRPr lang="en-US" sz="2800" b="1" i="1" smtClean="0">
              <a:solidFill>
                <a:srgbClr val="0000FF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i="1" smtClean="0">
                <a:solidFill>
                  <a:srgbClr val="0000FF"/>
                </a:solidFill>
              </a:rPr>
              <a:t>- Nhận xét và so sánh tỉ lệ dân đô thị </a:t>
            </a:r>
            <a:r>
              <a:rPr lang="it-IT" sz="2800" b="1" i="1" smtClean="0">
                <a:solidFill>
                  <a:srgbClr val="0000FF"/>
                </a:solidFill>
              </a:rPr>
              <a:t>của Ô-xtrây-li-a</a:t>
            </a:r>
            <a:r>
              <a:rPr lang="pt-BR" sz="2800" b="1" i="1" smtClean="0">
                <a:solidFill>
                  <a:srgbClr val="0000FF"/>
                </a:solidFill>
              </a:rPr>
              <a:t> với thế giới.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806902"/>
            <a:ext cx="1000545" cy="108660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-2175"/>
            <a:ext cx="12192000" cy="63094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20. DÂN CƯ, XÃ HỘI Ô-XTRÂY-LI-A</a:t>
            </a:r>
            <a:endParaRPr lang="en-US" sz="35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594" y="805937"/>
            <a:ext cx="4398957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b. Phân bố dân cư và đô thị</a:t>
            </a:r>
            <a:endParaRPr lang="en-US" sz="2900" i="1" u="sng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7356A78-F6EC-44C4-846C-04E0B25587E5}"/>
              </a:ext>
            </a:extLst>
          </p:cNvPr>
          <p:cNvSpPr txBox="1"/>
          <p:nvPr/>
        </p:nvSpPr>
        <p:spPr>
          <a:xfrm>
            <a:off x="6498068" y="5668284"/>
            <a:ext cx="5515258" cy="64633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smtClean="0">
                <a:solidFill>
                  <a:srgbClr val="0131FF"/>
                </a:solidFill>
                <a:cs typeface="Arial" panose="020B0604020202020204" pitchFamily="34" charset="0"/>
              </a:rPr>
              <a:t>H.20.1</a:t>
            </a:r>
            <a:r>
              <a:rPr lang="en-US" b="1">
                <a:solidFill>
                  <a:srgbClr val="0131FF"/>
                </a:solidFill>
                <a:cs typeface="Arial" panose="020B0604020202020204" pitchFamily="34" charset="0"/>
              </a:rPr>
              <a:t>. Bản đồ phân bố dân c</a:t>
            </a:r>
            <a:r>
              <a:rPr lang="vi-VN" b="1">
                <a:solidFill>
                  <a:srgbClr val="0131FF"/>
                </a:solidFill>
                <a:cs typeface="Arial" panose="020B0604020202020204" pitchFamily="34" charset="0"/>
              </a:rPr>
              <a:t>ư</a:t>
            </a:r>
            <a:r>
              <a:rPr lang="en-US" b="1">
                <a:solidFill>
                  <a:srgbClr val="0131FF"/>
                </a:solidFill>
                <a:cs typeface="Arial" panose="020B0604020202020204" pitchFamily="34" charset="0"/>
              </a:rPr>
              <a:t> và một số đô thị</a:t>
            </a:r>
          </a:p>
          <a:p>
            <a:pPr algn="ctr"/>
            <a:r>
              <a:rPr lang="en-US" b="1">
                <a:solidFill>
                  <a:srgbClr val="0131FF"/>
                </a:solidFill>
                <a:cs typeface="Arial" panose="020B0604020202020204" pitchFamily="34" charset="0"/>
              </a:rPr>
              <a:t> ở Ô-xtrây-li-a, năm 2020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0AB270E-03C5-497F-97DA-7D6B1B1B7C7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68" t="1883" r="2825" b="6663"/>
          <a:stretch/>
        </p:blipFill>
        <p:spPr>
          <a:xfrm>
            <a:off x="6479628" y="1671130"/>
            <a:ext cx="5554712" cy="4025021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126129" y="1813034"/>
            <a:ext cx="632196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Các đô thị phân bố chủ yếu ở vùng ven biển đông nam.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Một số đô thị lớn: Men-bơn, Can-bê-ra, Xít-ni, ...</a:t>
            </a:r>
            <a:endParaRPr kumimoji="0" lang="pt-BR" sz="28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398370" y="2301766"/>
            <a:ext cx="9439313" cy="126124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pt-BR" sz="2800" b="1" i="1" smtClean="0">
                <a:solidFill>
                  <a:srgbClr val="0000FF"/>
                </a:solidFill>
              </a:rPr>
              <a:t>- </a:t>
            </a:r>
            <a:r>
              <a:rPr lang="en-US" sz="2800" b="1" i="1" smtClean="0">
                <a:solidFill>
                  <a:srgbClr val="0000FF"/>
                </a:solidFill>
              </a:rPr>
              <a:t>Những vấn đề xã hội nảy sinh về đô thị </a:t>
            </a:r>
            <a:r>
              <a:rPr lang="it-IT" sz="2800" b="1" i="1" smtClean="0">
                <a:solidFill>
                  <a:srgbClr val="0000FF"/>
                </a:solidFill>
              </a:rPr>
              <a:t>ở Ô-xtrây-li-a là gì?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315310" y="1712309"/>
            <a:ext cx="1000545" cy="1086608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0" y="-2175"/>
            <a:ext cx="12192000" cy="63094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20. DÂN CƯ, XÃ HỘI Ô-XTRÂY-LI-A</a:t>
            </a:r>
            <a:endParaRPr lang="en-US" sz="35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76594" y="805937"/>
            <a:ext cx="4398957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b. Phân bố dân cư và đô thị</a:t>
            </a:r>
            <a:endParaRPr lang="en-US" sz="2900" i="1" u="sng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76594" y="805937"/>
            <a:ext cx="4705451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2. Lịch sử và văn hoá độc đáo</a:t>
            </a:r>
            <a:endParaRPr lang="en-US" sz="2900" i="1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114590" y="1784000"/>
            <a:ext cx="5881261" cy="198395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	</a:t>
            </a:r>
            <a:r>
              <a:rPr lang="en-US" sz="2800" b="1" i="1" smtClean="0">
                <a:solidFill>
                  <a:srgbClr val="0000FF"/>
                </a:solidFill>
              </a:rPr>
              <a:t>Quan sát hình ảnh quốc kì Ôxtrây-lia, em hãy cho biết ý nghĩa của lá quốc kì này.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4516" y="1239355"/>
            <a:ext cx="1000545" cy="108660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79615" y="5318206"/>
            <a:ext cx="5058102" cy="430885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en-US" sz="2200" b="1" smtClean="0">
                <a:solidFill>
                  <a:srgbClr val="0000FF"/>
                </a:solidFill>
              </a:rPr>
              <a:t>Quốc kì Liên bang Ô-xtrây-li-a</a:t>
            </a:r>
            <a:endParaRPr lang="en-US" sz="2200">
              <a:solidFill>
                <a:srgbClr val="0000FF"/>
              </a:solidFill>
            </a:endParaRPr>
          </a:p>
        </p:txBody>
      </p: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115773" y="1797199"/>
            <a:ext cx="5881261" cy="2425351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 	</a:t>
            </a:r>
            <a:r>
              <a:rPr lang="en-US" sz="2800" b="1" i="1" smtClean="0">
                <a:solidFill>
                  <a:srgbClr val="0000FF"/>
                </a:solidFill>
              </a:rPr>
              <a:t> Qua phân tích hình ảnh bên, kết hợp với thông tin đoạn đầu của mục 2, nêu một số sự kiện lịch sử tiêu biểu của Ô-xtrây-li-a.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0" y="1312946"/>
            <a:ext cx="1000545" cy="1086608"/>
          </a:xfrm>
          <a:prstGeom prst="rect">
            <a:avLst/>
          </a:prstGeom>
        </p:spPr>
      </p:pic>
      <p:pic>
        <p:nvPicPr>
          <p:cNvPr id="11" name="Picture 10" descr="C:\Users\MR LAM\Desktop\Ảnh 7\2610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79926" y="1623826"/>
            <a:ext cx="5738648" cy="364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245441"/>
            <a:ext cx="11603413" cy="3903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1" u="sng" smtClean="0">
                <a:solidFill>
                  <a:srgbClr val="002060"/>
                </a:solidFill>
              </a:rPr>
              <a:t>* Một số sự kiện lịch sử tiêu biểu: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Cư dân đầu tiên là người bản địa.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Thế kỉ XVII, người Hà Lan phát hiện ra Ô-xtrây-li-a.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Sau năm 1770, chính phủ Anh khai phá và định cư Ô-xtrây-li-a.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Những năm 1850, làn sóng di dân đến khai thác vàng.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Năm 1901, thành lập nhà nước Liên bang Ô-xtrây-li-a.</a:t>
            </a:r>
            <a:endParaRPr lang="en-US" sz="2800" b="1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-2175"/>
            <a:ext cx="12192000" cy="63094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20. DÂN CƯ, XÃ HỘI Ô-XTRÂY-LI-A</a:t>
            </a:r>
            <a:endParaRPr lang="en-US" sz="35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2" dur="1000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9" dur="1000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0" grpId="0" animBg="1"/>
      <p:bldP spid="10" grpId="1" animBg="1"/>
      <p:bldP spid="12" grpId="0" animBg="1"/>
      <p:bldP spid="1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114590" y="2572300"/>
            <a:ext cx="9896513" cy="1983957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	</a:t>
            </a:r>
            <a:r>
              <a:rPr lang="en-US" sz="2800" b="1" i="1" smtClean="0">
                <a:solidFill>
                  <a:srgbClr val="0000FF"/>
                </a:solidFill>
              </a:rPr>
              <a:t> - Tiếp tục quan sát một số hình ảnh sau, kết hợp với thông tin đoạn đầu của mục 2, chứng minh rằng Ô-xtrây-li-a có nền văn hóa rất đa dạng và độc đáo.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14516" y="2059187"/>
            <a:ext cx="1000545" cy="10866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-2175"/>
            <a:ext cx="12192000" cy="63094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20. DÂN CƯ, XÃ HỘI Ô-XTRÂY-LI-A</a:t>
            </a:r>
            <a:endParaRPr lang="en-US" sz="35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6594" y="805937"/>
            <a:ext cx="4705451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2. Lịch sử và văn hoá độc đáo</a:t>
            </a:r>
            <a:endParaRPr lang="en-US" sz="2900" i="1" u="sng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R LAM\Desktop\Ảnh 7\van-hoa-nuoc-uc-1-600x40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63" y="47298"/>
            <a:ext cx="5975131" cy="4508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 descr="C:\Users\MR LAM\Desktop\Ảnh 7\le-hoi-dong-tinh-thu-do-sydney-Australia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03113" y="1844566"/>
            <a:ext cx="5988887" cy="40675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0" y="4589280"/>
            <a:ext cx="6053959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Một nghi lễ trong chuyến hành hương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ea typeface="Calibri" pitchFamily="34" charset="0"/>
                <a:cs typeface="Times New Roman" pitchFamily="18" charset="0"/>
              </a:rPr>
              <a:t>"đánh thức tổ tiên” của  bộ tộc Marrinyam</a:t>
            </a:r>
            <a:r>
              <a:rPr kumimoji="0" lang="en-US" sz="2000" b="0" i="0" u="none" strike="noStrike" cap="none" normalizeH="0" baseline="0" smtClean="0">
                <a:ln>
                  <a:noFill/>
                </a:ln>
                <a:solidFill>
                  <a:srgbClr val="0000FF"/>
                </a:solidFill>
                <a:effectLst/>
                <a:cs typeface="Arial" pitchFamily="34" charset="0"/>
              </a:rPr>
              <a:t> </a:t>
            </a:r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138041" y="6071284"/>
            <a:ext cx="6053959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Lễ hội mang đậm nhũng nét độc đáo </a:t>
            </a:r>
            <a:endParaRPr lang="en-US" sz="2000" smtClean="0">
              <a:solidFill>
                <a:srgbClr val="0000FF"/>
              </a:solidFill>
            </a:endParaRPr>
          </a:p>
          <a:p>
            <a:pPr algn="ctr"/>
            <a:r>
              <a:rPr lang="en-US" sz="2000" b="1" smtClean="0">
                <a:solidFill>
                  <a:srgbClr val="0000FF"/>
                </a:solidFill>
              </a:rPr>
              <a:t>của cư dân Ô-xtrây-lia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R LAM\Desktop\Ảnh 7\canh_cua_7__cu_tu_va_ca_chua_dai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3426" y="204958"/>
            <a:ext cx="5933088" cy="381525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 descr="C:\Users\MR LAM\Desktop\Ảnh 7\Bu-mo-rang--vu-khi-tho-so-ma-ki-dieu-990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69278" y="3279228"/>
            <a:ext cx="5712444" cy="32792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63064" y="4146348"/>
            <a:ext cx="6053959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Cánh cửa với những hình vẽ </a:t>
            </a:r>
            <a:endParaRPr lang="en-US" sz="2000" smtClean="0">
              <a:solidFill>
                <a:srgbClr val="0000FF"/>
              </a:solidFill>
            </a:endParaRPr>
          </a:p>
          <a:p>
            <a:pPr algn="ctr"/>
            <a:r>
              <a:rPr lang="en-US" sz="2000" b="1" smtClean="0">
                <a:solidFill>
                  <a:srgbClr val="0000FF"/>
                </a:solidFill>
              </a:rPr>
              <a:t>biểu thị củ từ và cà chua dại.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369266" y="2391125"/>
            <a:ext cx="5712372" cy="707886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smtClean="0">
                <a:solidFill>
                  <a:srgbClr val="0000FF"/>
                </a:solidFill>
              </a:rPr>
              <a:t>Bu-mơ-rang, vũ khí thô sơ mà kì diệu </a:t>
            </a:r>
          </a:p>
          <a:p>
            <a:pPr algn="ctr"/>
            <a:r>
              <a:rPr lang="en-US" sz="2000" b="1" smtClean="0">
                <a:solidFill>
                  <a:srgbClr val="0000FF"/>
                </a:solidFill>
              </a:rPr>
              <a:t>của thổ dân Ô-xtrây-li-a.</a:t>
            </a: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0000FF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3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3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49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ài 20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3940"/>
            <a:ext cx="1219200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: Rounded Corners 7">
            <a:extLst>
              <a:ext uri="{FF2B5EF4-FFF2-40B4-BE49-F238E27FC236}">
                <a16:creationId xmlns:a16="http://schemas.microsoft.com/office/drawing/2014/main" xmlns="" id="{83943E22-6FC5-4857-96F1-DB4BDF369685}"/>
              </a:ext>
            </a:extLst>
          </p:cNvPr>
          <p:cNvSpPr/>
          <p:nvPr/>
        </p:nvSpPr>
        <p:spPr>
          <a:xfrm>
            <a:off x="541508" y="1970632"/>
            <a:ext cx="11329926" cy="1119400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50000"/>
              </a:lnSpc>
            </a:pPr>
            <a:r>
              <a:rPr lang="en-US" sz="2800" b="1" i="1" smtClean="0">
                <a:solidFill>
                  <a:srgbClr val="0000FF"/>
                </a:solidFill>
                <a:cs typeface="Arial" pitchFamily="34" charset="0"/>
              </a:rPr>
              <a:t>     </a:t>
            </a:r>
            <a:r>
              <a:rPr lang="en-US" sz="2800" b="1" i="1" smtClean="0">
                <a:solidFill>
                  <a:srgbClr val="0000FF"/>
                </a:solidFill>
              </a:rPr>
              <a:t>Giải thích tại sao Ô-xtrây-li-a có nền văn hóa rất đa dạng và độc đáo?</a:t>
            </a:r>
            <a:endParaRPr lang="en-US" sz="2800" b="1" i="1" dirty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604A8784-7D1E-4B40-830D-706D02A3433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">
                    <a14:imgEffect>
                      <a14:backgroundRemoval t="25000" b="66628" l="6977" r="44186">
                        <a14:foregroundMark x1="16744" y1="32558" x2="16744" y2="32558"/>
                        <a14:foregroundMark x1="9767" y1="33605" x2="9767" y2="33605"/>
                        <a14:foregroundMark x1="7093" y1="34535" x2="7093" y2="34535"/>
                        <a14:foregroundMark x1="31395" y1="28605" x2="31395" y2="28605"/>
                        <a14:foregroundMark x1="40930" y1="29070" x2="40930" y2="29070"/>
                        <a14:foregroundMark x1="32558" y1="25000" x2="32558" y2="25000"/>
                        <a14:foregroundMark x1="34419" y1="36163" x2="34419" y2="36163"/>
                        <a14:foregroundMark x1="31163" y1="64070" x2="31163" y2="64070"/>
                        <a14:foregroundMark x1="21163" y1="64186" x2="21163" y2="64186"/>
                        <a14:foregroundMark x1="22209" y1="66628" x2="22209" y2="66628"/>
                        <a14:foregroundMark x1="35930" y1="46395" x2="35930" y2="46395"/>
                        <a14:foregroundMark x1="44186" y1="41279" x2="44186" y2="41279"/>
                        <a14:foregroundMark x1="38256" y1="43488" x2="38256" y2="43488"/>
                        <a14:foregroundMark x1="24535" y1="48256" x2="24535" y2="48256"/>
                      </a14:backgroundRemoval>
                    </a14:imgEffect>
                  </a14:imgLayer>
                </a14:imgProps>
              </a:ext>
            </a:extLst>
          </a:blip>
          <a:srcRect l="5192" t="22288" r="52690" b="31973"/>
          <a:stretch/>
        </p:blipFill>
        <p:spPr>
          <a:xfrm>
            <a:off x="441434" y="1391785"/>
            <a:ext cx="1000545" cy="1086608"/>
          </a:xfrm>
          <a:prstGeom prst="rect">
            <a:avLst/>
          </a:prstGeom>
        </p:spPr>
      </p:pic>
      <p:sp>
        <p:nvSpPr>
          <p:cNvPr id="55297" name="Rectangle 1"/>
          <p:cNvSpPr>
            <a:spLocks noChangeArrowheads="1"/>
          </p:cNvSpPr>
          <p:nvPr/>
        </p:nvSpPr>
        <p:spPr bwMode="auto">
          <a:xfrm>
            <a:off x="283776" y="1213820"/>
            <a:ext cx="11524593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i="1" u="sng" smtClean="0">
                <a:solidFill>
                  <a:srgbClr val="002060"/>
                </a:solidFill>
              </a:rPr>
              <a:t>* Một số nét văn hóa độc đáo: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Ô-xtrây-li-a có nền văn hoá lâu đời và độc đáo.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Các lễ hội truyền thống đặc sắc: Ô-va-lây, Lô-ra...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Lễ hội, sự kiện hiện đại: lễ hội ánh sáng, tuần lễ thời trang quốc tế...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Tiếng Anh là ngôn ngữ chính.</a:t>
            </a:r>
            <a:endParaRPr lang="en-US" sz="2800" b="1" smtClean="0">
              <a:solidFill>
                <a:srgbClr val="00206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pt-BR" sz="2800" b="1" smtClean="0">
                <a:solidFill>
                  <a:srgbClr val="002060"/>
                </a:solidFill>
              </a:rPr>
              <a:t>- Ô-xtrây-lia có hệ thống nhà hát, bảo tàng lưu giữ và trình diễn các tác phẩm nhiếp ảnh, điêu khắc, trang vẽ và nghệ thuật đặc trưng có giá trị.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-2175"/>
            <a:ext cx="12192000" cy="63094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20. DÂN CƯ, XÃ HỘI Ô-XTRÂY-LI-A</a:t>
            </a:r>
            <a:endParaRPr lang="en-US" sz="35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6594" y="805937"/>
            <a:ext cx="4705451" cy="538607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2. Lịch sử và văn hoá độc đáo</a:t>
            </a:r>
            <a:endParaRPr lang="en-US" sz="2900" i="1" u="sng"/>
          </a:p>
        </p:txBody>
      </p: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55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55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5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5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52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5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5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552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5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5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52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552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solidFill>
                  <a:schemeClr val="bg1"/>
                </a:solidFill>
              </a:rPr>
              <a:t>Câu 2. Các loài thực vật bản địa nổi tiếng ở     Ô-xtrây-li-a là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2644346" y="3842951"/>
            <a:ext cx="8123502" cy="1161535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>
                <a:solidFill>
                  <a:schemeClr val="bg1"/>
                </a:solidFill>
              </a:rPr>
              <a:t>Đáp </a:t>
            </a:r>
            <a:r>
              <a:rPr lang="en-US" sz="3500" b="1" smtClean="0">
                <a:solidFill>
                  <a:schemeClr val="bg1"/>
                </a:solidFill>
              </a:rPr>
              <a:t>án: Keo hoa vàng, tràm và bạch đàn</a:t>
            </a:r>
            <a:endParaRPr lang="en-US" sz="3500" b="1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950" y="5389797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477257" y="1201319"/>
            <a:ext cx="11210300" cy="1510325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itchFamily="34" charset="0"/>
              </a:rPr>
              <a:t>	 </a:t>
            </a:r>
            <a:r>
              <a:rPr lang="en-US" sz="3200" b="1" i="1" smtClean="0">
                <a:solidFill>
                  <a:srgbClr val="0000FF"/>
                </a:solidFill>
              </a:rPr>
              <a:t>Hướng dẫn HS vẽ biểu đồ đường thể hiện tỉ lệ tăng dân số tự nhiên của Ô-xtrây-li-a và nêu nhận xét.</a:t>
            </a:r>
            <a:endParaRPr lang="en-US" sz="3000" b="1" i="1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208076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LUYỆN TẬP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10624457" y="4886717"/>
            <a:ext cx="1250868" cy="1971283"/>
          </a:xfrm>
          <a:prstGeom prst="rect">
            <a:avLst/>
          </a:prstGeom>
        </p:spPr>
      </p:pic>
      <p:sp>
        <p:nvSpPr>
          <p:cNvPr id="62465" name="Rectangle 1"/>
          <p:cNvSpPr>
            <a:spLocks noChangeArrowheads="1"/>
          </p:cNvSpPr>
          <p:nvPr/>
        </p:nvSpPr>
        <p:spPr bwMode="auto">
          <a:xfrm>
            <a:off x="1324232" y="2885087"/>
            <a:ext cx="89865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mbria" pitchFamily="18" charset="0"/>
                <a:cs typeface="Times New Roman" pitchFamily="18" charset="0"/>
              </a:rPr>
              <a:t>BẢNG TỈ SUẤT TĂNG DÂN SỐ TỰ NHIÊN CỦA Ô-XTRÂY-LI-A, 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ea typeface="Cambria" pitchFamily="18" charset="0"/>
                <a:cs typeface="Times New Roman" pitchFamily="18" charset="0"/>
              </a:rPr>
              <a:t>GIAI ĐOẠN 2000 - 2020</a:t>
            </a:r>
            <a:endParaRPr kumimoji="0" lang="en-US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93237" y="4043276"/>
          <a:ext cx="9638129" cy="2048256"/>
        </p:xfrm>
        <a:graphic>
          <a:graphicData uri="http://schemas.openxmlformats.org/drawingml/2006/table">
            <a:tbl>
              <a:tblPr/>
              <a:tblGrid>
                <a:gridCol w="2207793"/>
                <a:gridCol w="1445139"/>
                <a:gridCol w="1539020"/>
                <a:gridCol w="1515814"/>
                <a:gridCol w="1463072"/>
                <a:gridCol w="1467291"/>
              </a:tblGrid>
              <a:tr h="180975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Năm</a:t>
                      </a:r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2000</a:t>
                      </a:r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2005</a:t>
                      </a:r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2010</a:t>
                      </a:r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2015</a:t>
                      </a:r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2020</a:t>
                      </a:r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E2F3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Tỉ lệ tăng dân số </a:t>
                      </a:r>
                      <a:r>
                        <a:rPr lang="en-US" sz="2800" b="1" smtClean="0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tự </a:t>
                      </a: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nhiên </a:t>
                      </a:r>
                      <a:r>
                        <a:rPr lang="en-US" sz="2800" b="1" i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(%)</a:t>
                      </a:r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0,6</a:t>
                      </a:r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0,6</a:t>
                      </a:r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0,7</a:t>
                      </a:r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0,6</a:t>
                      </a:r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en-US" sz="2800" b="1">
                          <a:solidFill>
                            <a:srgbClr val="000000"/>
                          </a:solidFill>
                          <a:latin typeface="+mn-lt"/>
                          <a:ea typeface="Cambria"/>
                        </a:rPr>
                        <a:t>0,5</a:t>
                      </a:r>
                      <a:endParaRPr lang="en-US" sz="2800" b="1">
                        <a:solidFill>
                          <a:srgbClr val="000000"/>
                        </a:solidFill>
                        <a:latin typeface="+mn-lt"/>
                        <a:ea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2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62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6246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7">
            <a:extLst>
              <a:ext uri="{FF2B5EF4-FFF2-40B4-BE49-F238E27FC236}">
                <a16:creationId xmlns="" xmlns:a16="http://schemas.microsoft.com/office/drawing/2014/main" id="{83943E22-6FC5-4857-96F1-DB4BDF369685}"/>
              </a:ext>
            </a:extLst>
          </p:cNvPr>
          <p:cNvSpPr/>
          <p:nvPr/>
        </p:nvSpPr>
        <p:spPr>
          <a:xfrm>
            <a:off x="477257" y="2005385"/>
            <a:ext cx="11210300" cy="2195554"/>
          </a:xfrm>
          <a:prstGeom prst="roundRect">
            <a:avLst/>
          </a:prstGeom>
          <a:solidFill>
            <a:schemeClr val="bg1"/>
          </a:solidFill>
          <a:ln w="12700">
            <a:solidFill>
              <a:srgbClr val="0000FF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2661796"/>
                      <a:gd name="connsiteY0" fmla="*/ 152939 h 917613"/>
                      <a:gd name="connsiteX1" fmla="*/ 152939 w 2661796"/>
                      <a:gd name="connsiteY1" fmla="*/ 0 h 917613"/>
                      <a:gd name="connsiteX2" fmla="*/ 694800 w 2661796"/>
                      <a:gd name="connsiteY2" fmla="*/ 0 h 917613"/>
                      <a:gd name="connsiteX3" fmla="*/ 1283780 w 2661796"/>
                      <a:gd name="connsiteY3" fmla="*/ 0 h 917613"/>
                      <a:gd name="connsiteX4" fmla="*/ 1825641 w 2661796"/>
                      <a:gd name="connsiteY4" fmla="*/ 0 h 917613"/>
                      <a:gd name="connsiteX5" fmla="*/ 2508857 w 2661796"/>
                      <a:gd name="connsiteY5" fmla="*/ 0 h 917613"/>
                      <a:gd name="connsiteX6" fmla="*/ 2661796 w 2661796"/>
                      <a:gd name="connsiteY6" fmla="*/ 152939 h 917613"/>
                      <a:gd name="connsiteX7" fmla="*/ 2661796 w 2661796"/>
                      <a:gd name="connsiteY7" fmla="*/ 458807 h 917613"/>
                      <a:gd name="connsiteX8" fmla="*/ 2661796 w 2661796"/>
                      <a:gd name="connsiteY8" fmla="*/ 764674 h 917613"/>
                      <a:gd name="connsiteX9" fmla="*/ 2508857 w 2661796"/>
                      <a:gd name="connsiteY9" fmla="*/ 917613 h 917613"/>
                      <a:gd name="connsiteX10" fmla="*/ 1943437 w 2661796"/>
                      <a:gd name="connsiteY10" fmla="*/ 917613 h 917613"/>
                      <a:gd name="connsiteX11" fmla="*/ 1425135 w 2661796"/>
                      <a:gd name="connsiteY11" fmla="*/ 917613 h 917613"/>
                      <a:gd name="connsiteX12" fmla="*/ 812596 w 2661796"/>
                      <a:gd name="connsiteY12" fmla="*/ 917613 h 917613"/>
                      <a:gd name="connsiteX13" fmla="*/ 152939 w 2661796"/>
                      <a:gd name="connsiteY13" fmla="*/ 917613 h 917613"/>
                      <a:gd name="connsiteX14" fmla="*/ 0 w 2661796"/>
                      <a:gd name="connsiteY14" fmla="*/ 764674 h 917613"/>
                      <a:gd name="connsiteX15" fmla="*/ 0 w 2661796"/>
                      <a:gd name="connsiteY15" fmla="*/ 446572 h 917613"/>
                      <a:gd name="connsiteX16" fmla="*/ 0 w 2661796"/>
                      <a:gd name="connsiteY16" fmla="*/ 152939 h 9176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2661796" h="917613" fill="none" extrusionOk="0">
                        <a:moveTo>
                          <a:pt x="0" y="152939"/>
                        </a:moveTo>
                        <a:cubicBezTo>
                          <a:pt x="-1081" y="70405"/>
                          <a:pt x="87221" y="13931"/>
                          <a:pt x="152939" y="0"/>
                        </a:cubicBezTo>
                        <a:cubicBezTo>
                          <a:pt x="398603" y="-38239"/>
                          <a:pt x="461848" y="32783"/>
                          <a:pt x="694800" y="0"/>
                        </a:cubicBezTo>
                        <a:cubicBezTo>
                          <a:pt x="927752" y="-32783"/>
                          <a:pt x="1033727" y="54143"/>
                          <a:pt x="1283780" y="0"/>
                        </a:cubicBezTo>
                        <a:cubicBezTo>
                          <a:pt x="1533833" y="-54143"/>
                          <a:pt x="1593305" y="5845"/>
                          <a:pt x="1825641" y="0"/>
                        </a:cubicBezTo>
                        <a:cubicBezTo>
                          <a:pt x="2057977" y="-5845"/>
                          <a:pt x="2312640" y="14610"/>
                          <a:pt x="2508857" y="0"/>
                        </a:cubicBezTo>
                        <a:cubicBezTo>
                          <a:pt x="2580287" y="-738"/>
                          <a:pt x="2667267" y="73183"/>
                          <a:pt x="2661796" y="152939"/>
                        </a:cubicBezTo>
                        <a:cubicBezTo>
                          <a:pt x="2681022" y="279836"/>
                          <a:pt x="2634696" y="326526"/>
                          <a:pt x="2661796" y="458807"/>
                        </a:cubicBezTo>
                        <a:cubicBezTo>
                          <a:pt x="2688896" y="591088"/>
                          <a:pt x="2641859" y="634669"/>
                          <a:pt x="2661796" y="764674"/>
                        </a:cubicBezTo>
                        <a:cubicBezTo>
                          <a:pt x="2661200" y="836772"/>
                          <a:pt x="2612434" y="929653"/>
                          <a:pt x="2508857" y="917613"/>
                        </a:cubicBezTo>
                        <a:cubicBezTo>
                          <a:pt x="2242118" y="968541"/>
                          <a:pt x="2181100" y="862707"/>
                          <a:pt x="1943437" y="917613"/>
                        </a:cubicBezTo>
                        <a:cubicBezTo>
                          <a:pt x="1705774" y="972519"/>
                          <a:pt x="1565789" y="904415"/>
                          <a:pt x="1425135" y="917613"/>
                        </a:cubicBezTo>
                        <a:cubicBezTo>
                          <a:pt x="1284481" y="930811"/>
                          <a:pt x="942571" y="911370"/>
                          <a:pt x="812596" y="917613"/>
                        </a:cubicBezTo>
                        <a:cubicBezTo>
                          <a:pt x="682621" y="923856"/>
                          <a:pt x="369653" y="912507"/>
                          <a:pt x="152939" y="917613"/>
                        </a:cubicBezTo>
                        <a:cubicBezTo>
                          <a:pt x="60825" y="921902"/>
                          <a:pt x="1376" y="852869"/>
                          <a:pt x="0" y="764674"/>
                        </a:cubicBezTo>
                        <a:cubicBezTo>
                          <a:pt x="-6126" y="648058"/>
                          <a:pt x="2604" y="572022"/>
                          <a:pt x="0" y="446572"/>
                        </a:cubicBezTo>
                        <a:cubicBezTo>
                          <a:pt x="-2604" y="321122"/>
                          <a:pt x="16209" y="280899"/>
                          <a:pt x="0" y="152939"/>
                        </a:cubicBezTo>
                        <a:close/>
                      </a:path>
                      <a:path w="2661796" h="917613" stroke="0" extrusionOk="0">
                        <a:moveTo>
                          <a:pt x="0" y="152939"/>
                        </a:moveTo>
                        <a:cubicBezTo>
                          <a:pt x="-8854" y="63011"/>
                          <a:pt x="48196" y="7610"/>
                          <a:pt x="152939" y="0"/>
                        </a:cubicBezTo>
                        <a:cubicBezTo>
                          <a:pt x="416898" y="-32481"/>
                          <a:pt x="570706" y="29376"/>
                          <a:pt x="789037" y="0"/>
                        </a:cubicBezTo>
                        <a:cubicBezTo>
                          <a:pt x="1007368" y="-29376"/>
                          <a:pt x="1117390" y="64254"/>
                          <a:pt x="1354457" y="0"/>
                        </a:cubicBezTo>
                        <a:cubicBezTo>
                          <a:pt x="1591524" y="-64254"/>
                          <a:pt x="1748846" y="5960"/>
                          <a:pt x="1896318" y="0"/>
                        </a:cubicBezTo>
                        <a:cubicBezTo>
                          <a:pt x="2043790" y="-5960"/>
                          <a:pt x="2377684" y="4146"/>
                          <a:pt x="2508857" y="0"/>
                        </a:cubicBezTo>
                        <a:cubicBezTo>
                          <a:pt x="2600389" y="-14541"/>
                          <a:pt x="2657299" y="67784"/>
                          <a:pt x="2661796" y="152939"/>
                        </a:cubicBezTo>
                        <a:cubicBezTo>
                          <a:pt x="2691575" y="237326"/>
                          <a:pt x="2650134" y="328976"/>
                          <a:pt x="2661796" y="458807"/>
                        </a:cubicBezTo>
                        <a:cubicBezTo>
                          <a:pt x="2673458" y="588638"/>
                          <a:pt x="2661536" y="649364"/>
                          <a:pt x="2661796" y="764674"/>
                        </a:cubicBezTo>
                        <a:cubicBezTo>
                          <a:pt x="2680473" y="853631"/>
                          <a:pt x="2577797" y="915102"/>
                          <a:pt x="2508857" y="917613"/>
                        </a:cubicBezTo>
                        <a:cubicBezTo>
                          <a:pt x="2379364" y="930554"/>
                          <a:pt x="2189507" y="872109"/>
                          <a:pt x="1919878" y="917613"/>
                        </a:cubicBezTo>
                        <a:cubicBezTo>
                          <a:pt x="1650249" y="963117"/>
                          <a:pt x="1554653" y="872396"/>
                          <a:pt x="1354457" y="917613"/>
                        </a:cubicBezTo>
                        <a:cubicBezTo>
                          <a:pt x="1154261" y="962830"/>
                          <a:pt x="891919" y="877402"/>
                          <a:pt x="718359" y="917613"/>
                        </a:cubicBezTo>
                        <a:cubicBezTo>
                          <a:pt x="544799" y="957824"/>
                          <a:pt x="398398" y="915160"/>
                          <a:pt x="152939" y="917613"/>
                        </a:cubicBezTo>
                        <a:cubicBezTo>
                          <a:pt x="63271" y="918467"/>
                          <a:pt x="-9992" y="842246"/>
                          <a:pt x="0" y="764674"/>
                        </a:cubicBezTo>
                        <a:cubicBezTo>
                          <a:pt x="-15499" y="665822"/>
                          <a:pt x="14294" y="566461"/>
                          <a:pt x="0" y="452689"/>
                        </a:cubicBezTo>
                        <a:cubicBezTo>
                          <a:pt x="-14294" y="338917"/>
                          <a:pt x="26070" y="218306"/>
                          <a:pt x="0" y="152939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just">
              <a:lnSpc>
                <a:spcPct val="130000"/>
              </a:lnSpc>
            </a:pPr>
            <a:r>
              <a:rPr lang="en-US" sz="3000" b="1" i="1" smtClean="0">
                <a:solidFill>
                  <a:srgbClr val="0000FF"/>
                </a:solidFill>
                <a:cs typeface="Arial" pitchFamily="34" charset="0"/>
              </a:rPr>
              <a:t> Về nhà </a:t>
            </a:r>
            <a:r>
              <a:rPr lang="en-US" sz="3200" b="1" i="1" smtClean="0">
                <a:solidFill>
                  <a:srgbClr val="0000FF"/>
                </a:solidFill>
              </a:rPr>
              <a:t>tìm kiếm thông tin về mối quan hệ giao lưu văn hóa giữa Việt Nam với Ô-xtrây-li-a và giờ sau chia sẻ với các bạn trong lớp.</a:t>
            </a:r>
            <a:endParaRPr lang="en-US" sz="3000" b="1" i="1" smtClean="0">
              <a:solidFill>
                <a:srgbClr val="0000FF"/>
              </a:solidFill>
              <a:cs typeface="Arial" pitchFamily="34" charset="0"/>
            </a:endParaRPr>
          </a:p>
        </p:txBody>
      </p:sp>
      <p:pic>
        <p:nvPicPr>
          <p:cNvPr id="4" name="Picture 11" descr="question_pop_up_from_box_rotate_hg_cl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537" y="728354"/>
            <a:ext cx="1675732" cy="1522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1F2071E-DF8C-495C-8676-8F839E06F04F}"/>
              </a:ext>
            </a:extLst>
          </p:cNvPr>
          <p:cNvSpPr/>
          <p:nvPr/>
        </p:nvSpPr>
        <p:spPr>
          <a:xfrm>
            <a:off x="3689264" y="47500"/>
            <a:ext cx="4202443" cy="841256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121917" tIns="60958" rIns="121917" bIns="60958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700" b="1" u="sng" smtClean="0">
                <a:ln w="11430"/>
                <a:solidFill>
                  <a:schemeClr val="accent4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VỀ NHÀ</a:t>
            </a:r>
            <a:endParaRPr lang="en-US" sz="4700" b="1" u="sng" dirty="0">
              <a:ln w="11430"/>
              <a:solidFill>
                <a:schemeClr val="accent4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"/>
              </a:ext>
            </a:extLst>
          </a:blip>
          <a:srcRect/>
          <a:stretch>
            <a:fillRect/>
          </a:stretch>
        </p:blipFill>
        <p:spPr>
          <a:xfrm>
            <a:off x="10624457" y="4886717"/>
            <a:ext cx="1250868" cy="19712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3">
            <a:extLst>
              <a:ext uri="{FF2B5EF4-FFF2-40B4-BE49-F238E27FC236}">
                <a16:creationId xmlns="" xmlns:a16="http://schemas.microsoft.com/office/drawing/2014/main" id="{070F9AC1-A134-4015-890E-BCE47C0E71BD}"/>
              </a:ext>
            </a:extLst>
          </p:cNvPr>
          <p:cNvCxnSpPr/>
          <p:nvPr/>
        </p:nvCxnSpPr>
        <p:spPr>
          <a:xfrm>
            <a:off x="1658104" y="241526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4" name="直接连接符 4">
            <a:extLst>
              <a:ext uri="{FF2B5EF4-FFF2-40B4-BE49-F238E27FC236}">
                <a16:creationId xmlns="" xmlns:a16="http://schemas.microsoft.com/office/drawing/2014/main" id="{58FA28A4-92B4-4719-B30A-C60BD62C75B6}"/>
              </a:ext>
            </a:extLst>
          </p:cNvPr>
          <p:cNvCxnSpPr/>
          <p:nvPr/>
        </p:nvCxnSpPr>
        <p:spPr>
          <a:xfrm>
            <a:off x="1658104" y="2472452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sp>
        <p:nvSpPr>
          <p:cNvPr id="5" name="矩形 69">
            <a:extLst>
              <a:ext uri="{FF2B5EF4-FFF2-40B4-BE49-F238E27FC236}">
                <a16:creationId xmlns="" xmlns:a16="http://schemas.microsoft.com/office/drawing/2014/main" id="{51DAC5B5-D1F2-4AF2-B9DE-7C9FD4DEC017}"/>
              </a:ext>
            </a:extLst>
          </p:cNvPr>
          <p:cNvSpPr/>
          <p:nvPr/>
        </p:nvSpPr>
        <p:spPr>
          <a:xfrm>
            <a:off x="1326878" y="2647132"/>
            <a:ext cx="10072913" cy="1856919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algn="ctr">
              <a:defRPr/>
            </a:pPr>
            <a:r>
              <a:rPr lang="en-US" altLang="zh-CN" sz="11500" b="1" smtClean="0">
                <a:solidFill>
                  <a:srgbClr val="2DB2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HelveBold" panose="02040603050506020204" pitchFamily="18" charset="0"/>
                <a:ea typeface="微软雅黑" panose="020B0503020204020204" charset="-122"/>
                <a:sym typeface="微软雅黑" panose="020B0503020204020204" charset="-122"/>
              </a:rPr>
              <a:t>THANKYOU</a:t>
            </a:r>
            <a:endParaRPr lang="zh-CN" altLang="en-US" sz="11500" b="1" dirty="0">
              <a:solidFill>
                <a:srgbClr val="F77A0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HelveBold" panose="02040603050506020204" pitchFamily="18" charset="0"/>
              <a:ea typeface="微软雅黑" panose="020B0503020204020204" charset="-122"/>
              <a:sym typeface="微软雅黑" panose="020B0503020204020204" charset="-122"/>
            </a:endParaRPr>
          </a:p>
        </p:txBody>
      </p:sp>
      <p:cxnSp>
        <p:nvCxnSpPr>
          <p:cNvPr id="6" name="直接连接符 5">
            <a:extLst>
              <a:ext uri="{FF2B5EF4-FFF2-40B4-BE49-F238E27FC236}">
                <a16:creationId xmlns="" xmlns:a16="http://schemas.microsoft.com/office/drawing/2014/main" id="{CDE5F29A-6A3D-41AC-AA05-6D8A47A59ABE}"/>
              </a:ext>
            </a:extLst>
          </p:cNvPr>
          <p:cNvCxnSpPr/>
          <p:nvPr/>
        </p:nvCxnSpPr>
        <p:spPr>
          <a:xfrm>
            <a:off x="1640443" y="5005551"/>
            <a:ext cx="9445781" cy="0"/>
          </a:xfrm>
          <a:prstGeom prst="line">
            <a:avLst/>
          </a:prstGeom>
          <a:noFill/>
          <a:ln w="63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68015D8C-5956-4EA0-BDC2-63B80968E610}"/>
              </a:ext>
            </a:extLst>
          </p:cNvPr>
          <p:cNvCxnSpPr/>
          <p:nvPr/>
        </p:nvCxnSpPr>
        <p:spPr>
          <a:xfrm>
            <a:off x="1640443" y="5062739"/>
            <a:ext cx="9445781" cy="0"/>
          </a:xfrm>
          <a:prstGeom prst="line">
            <a:avLst/>
          </a:prstGeom>
          <a:noFill/>
          <a:ln w="57150" cap="flat" cmpd="sng" algn="ctr">
            <a:solidFill>
              <a:sysClr val="window" lastClr="FFFFFF">
                <a:lumMod val="75000"/>
              </a:sysClr>
            </a:solidFill>
            <a:prstDash val="solid"/>
            <a:miter lim="800000"/>
          </a:ln>
          <a:effectLst/>
        </p:spPr>
      </p:cxnSp>
      <p:grpSp>
        <p:nvGrpSpPr>
          <p:cNvPr id="2" name="组合 7">
            <a:extLst>
              <a:ext uri="{FF2B5EF4-FFF2-40B4-BE49-F238E27FC236}">
                <a16:creationId xmlns="" xmlns:a16="http://schemas.microsoft.com/office/drawing/2014/main" id="{8C4CF950-2111-4A2D-B821-8FCBB101C030}"/>
              </a:ext>
            </a:extLst>
          </p:cNvPr>
          <p:cNvGrpSpPr/>
          <p:nvPr/>
        </p:nvGrpSpPr>
        <p:grpSpPr>
          <a:xfrm>
            <a:off x="1658104" y="4807847"/>
            <a:ext cx="9413149" cy="338554"/>
            <a:chOff x="2992618" y="3469364"/>
            <a:chExt cx="6358413" cy="178980"/>
          </a:xfrm>
        </p:grpSpPr>
        <p:sp>
          <p:nvSpPr>
            <p:cNvPr id="9" name="矩形 8">
              <a:extLst>
                <a:ext uri="{FF2B5EF4-FFF2-40B4-BE49-F238E27FC236}">
                  <a16:creationId xmlns="" xmlns:a16="http://schemas.microsoft.com/office/drawing/2014/main" id="{4D582E20-C076-411F-B834-5DA32047A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8035" y="3469364"/>
              <a:ext cx="4395930" cy="178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pPr algn="dist">
                <a:defRPr/>
              </a:pPr>
              <a:endParaRPr lang="zh-CN" altLang="en-US" sz="1600" kern="0" dirty="0">
                <a:solidFill>
                  <a:srgbClr val="00B050"/>
                </a:solidFill>
                <a:latin typeface="Impact MT Std" pitchFamily="34" charset="0"/>
              </a:endParaRPr>
            </a:p>
          </p:txBody>
        </p:sp>
        <p:cxnSp>
          <p:nvCxnSpPr>
            <p:cNvPr id="10" name="直接连接符 9">
              <a:extLst>
                <a:ext uri="{FF2B5EF4-FFF2-40B4-BE49-F238E27FC236}">
                  <a16:creationId xmlns="" xmlns:a16="http://schemas.microsoft.com/office/drawing/2014/main" id="{A26F6027-9197-455E-82BC-F17D342916F3}"/>
                </a:ext>
              </a:extLst>
            </p:cNvPr>
            <p:cNvCxnSpPr/>
            <p:nvPr/>
          </p:nvCxnSpPr>
          <p:spPr bwMode="auto">
            <a:xfrm>
              <a:off x="2992618" y="3609064"/>
              <a:ext cx="1769599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  <p:cxnSp>
          <p:nvCxnSpPr>
            <p:cNvPr id="11" name="直接连接符 10">
              <a:extLst>
                <a:ext uri="{FF2B5EF4-FFF2-40B4-BE49-F238E27FC236}">
                  <a16:creationId xmlns="" xmlns:a16="http://schemas.microsoft.com/office/drawing/2014/main" id="{C4DA958C-619A-4EDD-86E9-6AC60A3CC64B}"/>
                </a:ext>
              </a:extLst>
            </p:cNvPr>
            <p:cNvCxnSpPr/>
            <p:nvPr/>
          </p:nvCxnSpPr>
          <p:spPr bwMode="auto">
            <a:xfrm>
              <a:off x="7581433" y="3609064"/>
              <a:ext cx="1769598" cy="0"/>
            </a:xfrm>
            <a:prstGeom prst="line">
              <a:avLst/>
            </a:prstGeom>
            <a:noFill/>
            <a:ln w="12700" cap="flat" cmpd="sng" algn="ctr">
              <a:solidFill>
                <a:sysClr val="window" lastClr="FFFFFF">
                  <a:lumMod val="75000"/>
                </a:sysClr>
              </a:solidFill>
              <a:prstDash val="solid"/>
            </a:ln>
            <a:effectLst/>
          </p:spPr>
        </p:cxnSp>
      </p:grpSp>
      <p:grpSp>
        <p:nvGrpSpPr>
          <p:cNvPr id="8" name="组合 126">
            <a:extLst>
              <a:ext uri="{FF2B5EF4-FFF2-40B4-BE49-F238E27FC236}">
                <a16:creationId xmlns="" xmlns:a16="http://schemas.microsoft.com/office/drawing/2014/main" id="{3FF08DA2-E210-4732-9C41-8FF48024E0C0}"/>
              </a:ext>
            </a:extLst>
          </p:cNvPr>
          <p:cNvGrpSpPr/>
          <p:nvPr/>
        </p:nvGrpSpPr>
        <p:grpSpPr>
          <a:xfrm>
            <a:off x="9121739" y="367999"/>
            <a:ext cx="769231" cy="895773"/>
            <a:chOff x="4570413" y="1616075"/>
            <a:chExt cx="3059113" cy="3562350"/>
          </a:xfrm>
        </p:grpSpPr>
        <p:sp>
          <p:nvSpPr>
            <p:cNvPr id="22" name="Freeform 89">
              <a:extLst>
                <a:ext uri="{FF2B5EF4-FFF2-40B4-BE49-F238E27FC236}">
                  <a16:creationId xmlns="" xmlns:a16="http://schemas.microsoft.com/office/drawing/2014/main" id="{FDB401E1-98FD-4952-95F1-82E8CEF10B9A}"/>
                </a:ext>
              </a:extLst>
            </p:cNvPr>
            <p:cNvSpPr/>
            <p:nvPr/>
          </p:nvSpPr>
          <p:spPr bwMode="auto">
            <a:xfrm>
              <a:off x="4570413" y="1616075"/>
              <a:ext cx="1530350" cy="2957513"/>
            </a:xfrm>
            <a:custGeom>
              <a:avLst/>
              <a:gdLst>
                <a:gd name="T0" fmla="*/ 360 w 360"/>
                <a:gd name="T1" fmla="*/ 14 h 695"/>
                <a:gd name="T2" fmla="*/ 360 w 360"/>
                <a:gd name="T3" fmla="*/ 14 h 695"/>
                <a:gd name="T4" fmla="*/ 37 w 360"/>
                <a:gd name="T5" fmla="*/ 243 h 695"/>
                <a:gd name="T6" fmla="*/ 266 w 360"/>
                <a:gd name="T7" fmla="*/ 670 h 695"/>
                <a:gd name="T8" fmla="*/ 280 w 360"/>
                <a:gd name="T9" fmla="*/ 686 h 695"/>
                <a:gd name="T10" fmla="*/ 289 w 360"/>
                <a:gd name="T11" fmla="*/ 695 h 695"/>
                <a:gd name="T12" fmla="*/ 340 w 360"/>
                <a:gd name="T13" fmla="*/ 695 h 695"/>
                <a:gd name="T14" fmla="*/ 360 w 360"/>
                <a:gd name="T15" fmla="*/ 14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60" h="695">
                  <a:moveTo>
                    <a:pt x="360" y="14"/>
                  </a:moveTo>
                  <a:cubicBezTo>
                    <a:pt x="360" y="14"/>
                    <a:pt x="360" y="14"/>
                    <a:pt x="360" y="14"/>
                  </a:cubicBezTo>
                  <a:cubicBezTo>
                    <a:pt x="360" y="14"/>
                    <a:pt x="89" y="0"/>
                    <a:pt x="37" y="243"/>
                  </a:cubicBezTo>
                  <a:cubicBezTo>
                    <a:pt x="37" y="243"/>
                    <a:pt x="0" y="413"/>
                    <a:pt x="266" y="670"/>
                  </a:cubicBezTo>
                  <a:cubicBezTo>
                    <a:pt x="280" y="686"/>
                    <a:pt x="280" y="686"/>
                    <a:pt x="280" y="686"/>
                  </a:cubicBezTo>
                  <a:cubicBezTo>
                    <a:pt x="280" y="686"/>
                    <a:pt x="284" y="689"/>
                    <a:pt x="289" y="695"/>
                  </a:cubicBezTo>
                  <a:cubicBezTo>
                    <a:pt x="340" y="695"/>
                    <a:pt x="340" y="695"/>
                    <a:pt x="340" y="695"/>
                  </a:cubicBezTo>
                  <a:cubicBezTo>
                    <a:pt x="126" y="91"/>
                    <a:pt x="360" y="14"/>
                    <a:pt x="360" y="14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3" name="Freeform 90">
              <a:extLst>
                <a:ext uri="{FF2B5EF4-FFF2-40B4-BE49-F238E27FC236}">
                  <a16:creationId xmlns="" xmlns:a16="http://schemas.microsoft.com/office/drawing/2014/main" id="{494AAFB9-2D52-448E-B63B-3CA06138873F}"/>
                </a:ext>
              </a:extLst>
            </p:cNvPr>
            <p:cNvSpPr/>
            <p:nvPr/>
          </p:nvSpPr>
          <p:spPr bwMode="auto">
            <a:xfrm>
              <a:off x="5105401" y="1674813"/>
              <a:ext cx="2120900" cy="2984500"/>
            </a:xfrm>
            <a:custGeom>
              <a:avLst/>
              <a:gdLst>
                <a:gd name="T0" fmla="*/ 234 w 499"/>
                <a:gd name="T1" fmla="*/ 0 h 701"/>
                <a:gd name="T2" fmla="*/ 234 w 499"/>
                <a:gd name="T3" fmla="*/ 0 h 701"/>
                <a:gd name="T4" fmla="*/ 234 w 499"/>
                <a:gd name="T5" fmla="*/ 0 h 701"/>
                <a:gd name="T6" fmla="*/ 214 w 499"/>
                <a:gd name="T7" fmla="*/ 681 h 701"/>
                <a:gd name="T8" fmla="*/ 163 w 499"/>
                <a:gd name="T9" fmla="*/ 681 h 701"/>
                <a:gd name="T10" fmla="*/ 172 w 499"/>
                <a:gd name="T11" fmla="*/ 701 h 701"/>
                <a:gd name="T12" fmla="*/ 208 w 499"/>
                <a:gd name="T13" fmla="*/ 701 h 701"/>
                <a:gd name="T14" fmla="*/ 234 w 499"/>
                <a:gd name="T15" fmla="*/ 701 h 701"/>
                <a:gd name="T16" fmla="*/ 296 w 499"/>
                <a:gd name="T17" fmla="*/ 701 h 701"/>
                <a:gd name="T18" fmla="*/ 305 w 499"/>
                <a:gd name="T19" fmla="*/ 681 h 701"/>
                <a:gd name="T20" fmla="*/ 269 w 499"/>
                <a:gd name="T21" fmla="*/ 681 h 701"/>
                <a:gd name="T22" fmla="*/ 234 w 499"/>
                <a:gd name="T23" fmla="*/ 0 h 7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99" h="701">
                  <a:moveTo>
                    <a:pt x="234" y="0"/>
                  </a:move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234" y="0"/>
                    <a:pt x="234" y="0"/>
                  </a:cubicBezTo>
                  <a:cubicBezTo>
                    <a:pt x="234" y="0"/>
                    <a:pt x="0" y="77"/>
                    <a:pt x="214" y="681"/>
                  </a:cubicBezTo>
                  <a:cubicBezTo>
                    <a:pt x="163" y="681"/>
                    <a:pt x="163" y="681"/>
                    <a:pt x="163" y="681"/>
                  </a:cubicBezTo>
                  <a:cubicBezTo>
                    <a:pt x="167" y="686"/>
                    <a:pt x="171" y="693"/>
                    <a:pt x="172" y="701"/>
                  </a:cubicBezTo>
                  <a:cubicBezTo>
                    <a:pt x="208" y="701"/>
                    <a:pt x="208" y="701"/>
                    <a:pt x="208" y="701"/>
                  </a:cubicBezTo>
                  <a:cubicBezTo>
                    <a:pt x="234" y="701"/>
                    <a:pt x="234" y="701"/>
                    <a:pt x="234" y="701"/>
                  </a:cubicBezTo>
                  <a:cubicBezTo>
                    <a:pt x="296" y="701"/>
                    <a:pt x="296" y="701"/>
                    <a:pt x="296" y="701"/>
                  </a:cubicBezTo>
                  <a:cubicBezTo>
                    <a:pt x="297" y="693"/>
                    <a:pt x="301" y="686"/>
                    <a:pt x="305" y="681"/>
                  </a:cubicBezTo>
                  <a:cubicBezTo>
                    <a:pt x="269" y="681"/>
                    <a:pt x="269" y="681"/>
                    <a:pt x="269" y="681"/>
                  </a:cubicBezTo>
                  <a:cubicBezTo>
                    <a:pt x="499" y="108"/>
                    <a:pt x="234" y="0"/>
                    <a:pt x="234" y="0"/>
                  </a:cubicBezTo>
                  <a:close/>
                </a:path>
              </a:pathLst>
            </a:cu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4" name="Rectangle 91">
              <a:extLst>
                <a:ext uri="{FF2B5EF4-FFF2-40B4-BE49-F238E27FC236}">
                  <a16:creationId xmlns="" xmlns:a16="http://schemas.microsoft.com/office/drawing/2014/main" id="{CBBC9C28-E654-46F8-8D2C-E40CA98C25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5" name="Rectangle 92">
              <a:extLst>
                <a:ext uri="{FF2B5EF4-FFF2-40B4-BE49-F238E27FC236}">
                  <a16:creationId xmlns="" xmlns:a16="http://schemas.microsoft.com/office/drawing/2014/main" id="{087A2235-EB78-4A5C-A41C-790C5276CF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0763" y="1674813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6" name="Freeform 93">
              <a:extLst>
                <a:ext uri="{FF2B5EF4-FFF2-40B4-BE49-F238E27FC236}">
                  <a16:creationId xmlns="" xmlns:a16="http://schemas.microsoft.com/office/drawing/2014/main" id="{32A5D30C-EDD1-4DB2-B2BE-80D707A52B97}"/>
                </a:ext>
              </a:extLst>
            </p:cNvPr>
            <p:cNvSpPr/>
            <p:nvPr/>
          </p:nvSpPr>
          <p:spPr bwMode="auto">
            <a:xfrm>
              <a:off x="6100763" y="1616075"/>
              <a:ext cx="1528763" cy="2957513"/>
            </a:xfrm>
            <a:custGeom>
              <a:avLst/>
              <a:gdLst>
                <a:gd name="T0" fmla="*/ 79 w 360"/>
                <a:gd name="T1" fmla="*/ 686 h 695"/>
                <a:gd name="T2" fmla="*/ 93 w 360"/>
                <a:gd name="T3" fmla="*/ 670 h 695"/>
                <a:gd name="T4" fmla="*/ 322 w 360"/>
                <a:gd name="T5" fmla="*/ 243 h 695"/>
                <a:gd name="T6" fmla="*/ 0 w 360"/>
                <a:gd name="T7" fmla="*/ 14 h 695"/>
                <a:gd name="T8" fmla="*/ 0 w 360"/>
                <a:gd name="T9" fmla="*/ 14 h 695"/>
                <a:gd name="T10" fmla="*/ 0 w 360"/>
                <a:gd name="T11" fmla="*/ 14 h 695"/>
                <a:gd name="T12" fmla="*/ 35 w 360"/>
                <a:gd name="T13" fmla="*/ 695 h 695"/>
                <a:gd name="T14" fmla="*/ 71 w 360"/>
                <a:gd name="T15" fmla="*/ 695 h 695"/>
                <a:gd name="T16" fmla="*/ 79 w 360"/>
                <a:gd name="T17" fmla="*/ 686 h 6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" h="695">
                  <a:moveTo>
                    <a:pt x="79" y="686"/>
                  </a:moveTo>
                  <a:cubicBezTo>
                    <a:pt x="93" y="670"/>
                    <a:pt x="93" y="670"/>
                    <a:pt x="93" y="670"/>
                  </a:cubicBezTo>
                  <a:cubicBezTo>
                    <a:pt x="360" y="413"/>
                    <a:pt x="322" y="243"/>
                    <a:pt x="322" y="243"/>
                  </a:cubicBezTo>
                  <a:cubicBezTo>
                    <a:pt x="271" y="0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265" y="122"/>
                    <a:pt x="35" y="695"/>
                  </a:cubicBezTo>
                  <a:cubicBezTo>
                    <a:pt x="71" y="695"/>
                    <a:pt x="71" y="695"/>
                    <a:pt x="71" y="695"/>
                  </a:cubicBezTo>
                  <a:cubicBezTo>
                    <a:pt x="75" y="689"/>
                    <a:pt x="79" y="686"/>
                    <a:pt x="79" y="686"/>
                  </a:cubicBezTo>
                  <a:close/>
                </a:path>
              </a:pathLst>
            </a:custGeom>
            <a:solidFill>
              <a:srgbClr val="009491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7" name="Freeform 94">
              <a:extLst>
                <a:ext uri="{FF2B5EF4-FFF2-40B4-BE49-F238E27FC236}">
                  <a16:creationId xmlns="" xmlns:a16="http://schemas.microsoft.com/office/drawing/2014/main" id="{4113280E-6925-42EA-A163-3AF752E62B84}"/>
                </a:ext>
              </a:extLst>
            </p:cNvPr>
            <p:cNvSpPr/>
            <p:nvPr/>
          </p:nvSpPr>
          <p:spPr bwMode="auto">
            <a:xfrm>
              <a:off x="5840413" y="4638675"/>
              <a:ext cx="209550" cy="238125"/>
            </a:xfrm>
            <a:custGeom>
              <a:avLst/>
              <a:gdLst>
                <a:gd name="T0" fmla="*/ 0 w 132"/>
                <a:gd name="T1" fmla="*/ 5 h 150"/>
                <a:gd name="T2" fmla="*/ 124 w 132"/>
                <a:gd name="T3" fmla="*/ 150 h 150"/>
                <a:gd name="T4" fmla="*/ 132 w 132"/>
                <a:gd name="T5" fmla="*/ 142 h 150"/>
                <a:gd name="T6" fmla="*/ 11 w 132"/>
                <a:gd name="T7" fmla="*/ 0 h 150"/>
                <a:gd name="T8" fmla="*/ 0 w 132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" h="150">
                  <a:moveTo>
                    <a:pt x="0" y="5"/>
                  </a:moveTo>
                  <a:lnTo>
                    <a:pt x="124" y="150"/>
                  </a:lnTo>
                  <a:lnTo>
                    <a:pt x="132" y="142"/>
                  </a:lnTo>
                  <a:lnTo>
                    <a:pt x="1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8" name="Freeform 95">
              <a:extLst>
                <a:ext uri="{FF2B5EF4-FFF2-40B4-BE49-F238E27FC236}">
                  <a16:creationId xmlns="" xmlns:a16="http://schemas.microsoft.com/office/drawing/2014/main" id="{7869A67F-C69C-453D-B20D-CD819D6D01AF}"/>
                </a:ext>
              </a:extLst>
            </p:cNvPr>
            <p:cNvSpPr/>
            <p:nvPr/>
          </p:nvSpPr>
          <p:spPr bwMode="auto">
            <a:xfrm>
              <a:off x="5943601" y="4638675"/>
              <a:ext cx="127000" cy="238125"/>
            </a:xfrm>
            <a:custGeom>
              <a:avLst/>
              <a:gdLst>
                <a:gd name="T0" fmla="*/ 0 w 80"/>
                <a:gd name="T1" fmla="*/ 5 h 150"/>
                <a:gd name="T2" fmla="*/ 72 w 80"/>
                <a:gd name="T3" fmla="*/ 150 h 150"/>
                <a:gd name="T4" fmla="*/ 80 w 80"/>
                <a:gd name="T5" fmla="*/ 144 h 150"/>
                <a:gd name="T6" fmla="*/ 8 w 80"/>
                <a:gd name="T7" fmla="*/ 0 h 150"/>
                <a:gd name="T8" fmla="*/ 0 w 80"/>
                <a:gd name="T9" fmla="*/ 5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50">
                  <a:moveTo>
                    <a:pt x="0" y="5"/>
                  </a:moveTo>
                  <a:lnTo>
                    <a:pt x="72" y="150"/>
                  </a:lnTo>
                  <a:lnTo>
                    <a:pt x="80" y="144"/>
                  </a:lnTo>
                  <a:lnTo>
                    <a:pt x="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29" name="Freeform 96">
              <a:extLst>
                <a:ext uri="{FF2B5EF4-FFF2-40B4-BE49-F238E27FC236}">
                  <a16:creationId xmlns="" xmlns:a16="http://schemas.microsoft.com/office/drawing/2014/main" id="{1CBD9A42-0E21-437C-8DC5-4D8F13EF7703}"/>
                </a:ext>
              </a:extLst>
            </p:cNvPr>
            <p:cNvSpPr/>
            <p:nvPr/>
          </p:nvSpPr>
          <p:spPr bwMode="auto">
            <a:xfrm>
              <a:off x="6040438" y="4638675"/>
              <a:ext cx="55563" cy="233363"/>
            </a:xfrm>
            <a:custGeom>
              <a:avLst/>
              <a:gdLst>
                <a:gd name="T0" fmla="*/ 0 w 35"/>
                <a:gd name="T1" fmla="*/ 2 h 147"/>
                <a:gd name="T2" fmla="*/ 24 w 35"/>
                <a:gd name="T3" fmla="*/ 147 h 147"/>
                <a:gd name="T4" fmla="*/ 35 w 35"/>
                <a:gd name="T5" fmla="*/ 144 h 147"/>
                <a:gd name="T6" fmla="*/ 11 w 35"/>
                <a:gd name="T7" fmla="*/ 0 h 147"/>
                <a:gd name="T8" fmla="*/ 0 w 35"/>
                <a:gd name="T9" fmla="*/ 2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47">
                  <a:moveTo>
                    <a:pt x="0" y="2"/>
                  </a:moveTo>
                  <a:lnTo>
                    <a:pt x="24" y="147"/>
                  </a:lnTo>
                  <a:lnTo>
                    <a:pt x="35" y="144"/>
                  </a:lnTo>
                  <a:lnTo>
                    <a:pt x="1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0" name="Freeform 97">
              <a:extLst>
                <a:ext uri="{FF2B5EF4-FFF2-40B4-BE49-F238E27FC236}">
                  <a16:creationId xmlns="" xmlns:a16="http://schemas.microsoft.com/office/drawing/2014/main" id="{97D6333D-F247-4359-82F3-191FED404A82}"/>
                </a:ext>
              </a:extLst>
            </p:cNvPr>
            <p:cNvSpPr/>
            <p:nvPr/>
          </p:nvSpPr>
          <p:spPr bwMode="auto">
            <a:xfrm>
              <a:off x="6100763" y="4638675"/>
              <a:ext cx="53975" cy="233363"/>
            </a:xfrm>
            <a:custGeom>
              <a:avLst/>
              <a:gdLst>
                <a:gd name="T0" fmla="*/ 24 w 34"/>
                <a:gd name="T1" fmla="*/ 0 h 147"/>
                <a:gd name="T2" fmla="*/ 0 w 34"/>
                <a:gd name="T3" fmla="*/ 144 h 147"/>
                <a:gd name="T4" fmla="*/ 10 w 34"/>
                <a:gd name="T5" fmla="*/ 147 h 147"/>
                <a:gd name="T6" fmla="*/ 34 w 34"/>
                <a:gd name="T7" fmla="*/ 2 h 147"/>
                <a:gd name="T8" fmla="*/ 24 w 34"/>
                <a:gd name="T9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47">
                  <a:moveTo>
                    <a:pt x="24" y="0"/>
                  </a:moveTo>
                  <a:lnTo>
                    <a:pt x="0" y="144"/>
                  </a:lnTo>
                  <a:lnTo>
                    <a:pt x="10" y="147"/>
                  </a:lnTo>
                  <a:lnTo>
                    <a:pt x="34" y="2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1" name="Freeform 98">
              <a:extLst>
                <a:ext uri="{FF2B5EF4-FFF2-40B4-BE49-F238E27FC236}">
                  <a16:creationId xmlns="" xmlns:a16="http://schemas.microsoft.com/office/drawing/2014/main" id="{A9D43D9B-8CE8-4DCC-9ED0-BA9F95027C22}"/>
                </a:ext>
              </a:extLst>
            </p:cNvPr>
            <p:cNvSpPr/>
            <p:nvPr/>
          </p:nvSpPr>
          <p:spPr bwMode="auto">
            <a:xfrm>
              <a:off x="6121401" y="4638675"/>
              <a:ext cx="131763" cy="238125"/>
            </a:xfrm>
            <a:custGeom>
              <a:avLst/>
              <a:gdLst>
                <a:gd name="T0" fmla="*/ 75 w 83"/>
                <a:gd name="T1" fmla="*/ 0 h 150"/>
                <a:gd name="T2" fmla="*/ 0 w 83"/>
                <a:gd name="T3" fmla="*/ 144 h 150"/>
                <a:gd name="T4" fmla="*/ 11 w 83"/>
                <a:gd name="T5" fmla="*/ 150 h 150"/>
                <a:gd name="T6" fmla="*/ 83 w 83"/>
                <a:gd name="T7" fmla="*/ 5 h 150"/>
                <a:gd name="T8" fmla="*/ 75 w 83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50">
                  <a:moveTo>
                    <a:pt x="75" y="0"/>
                  </a:moveTo>
                  <a:lnTo>
                    <a:pt x="0" y="144"/>
                  </a:lnTo>
                  <a:lnTo>
                    <a:pt x="11" y="150"/>
                  </a:lnTo>
                  <a:lnTo>
                    <a:pt x="83" y="5"/>
                  </a:lnTo>
                  <a:lnTo>
                    <a:pt x="75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2" name="Freeform 99">
              <a:extLst>
                <a:ext uri="{FF2B5EF4-FFF2-40B4-BE49-F238E27FC236}">
                  <a16:creationId xmlns="" xmlns:a16="http://schemas.microsoft.com/office/drawing/2014/main" id="{17F1DB68-677E-481D-9901-9BA55809F532}"/>
                </a:ext>
              </a:extLst>
            </p:cNvPr>
            <p:cNvSpPr/>
            <p:nvPr/>
          </p:nvSpPr>
          <p:spPr bwMode="auto">
            <a:xfrm>
              <a:off x="6146801" y="4638675"/>
              <a:ext cx="204788" cy="238125"/>
            </a:xfrm>
            <a:custGeom>
              <a:avLst/>
              <a:gdLst>
                <a:gd name="T0" fmla="*/ 121 w 129"/>
                <a:gd name="T1" fmla="*/ 0 h 150"/>
                <a:gd name="T2" fmla="*/ 0 w 129"/>
                <a:gd name="T3" fmla="*/ 142 h 150"/>
                <a:gd name="T4" fmla="*/ 8 w 129"/>
                <a:gd name="T5" fmla="*/ 150 h 150"/>
                <a:gd name="T6" fmla="*/ 129 w 129"/>
                <a:gd name="T7" fmla="*/ 5 h 150"/>
                <a:gd name="T8" fmla="*/ 121 w 129"/>
                <a:gd name="T9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50">
                  <a:moveTo>
                    <a:pt x="121" y="0"/>
                  </a:moveTo>
                  <a:lnTo>
                    <a:pt x="0" y="142"/>
                  </a:lnTo>
                  <a:lnTo>
                    <a:pt x="8" y="150"/>
                  </a:lnTo>
                  <a:lnTo>
                    <a:pt x="129" y="5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3" name="Freeform 100">
              <a:extLst>
                <a:ext uri="{FF2B5EF4-FFF2-40B4-BE49-F238E27FC236}">
                  <a16:creationId xmlns="" xmlns:a16="http://schemas.microsoft.com/office/drawing/2014/main" id="{3DB34298-2D45-470F-AA9C-6444CEA61E14}"/>
                </a:ext>
              </a:extLst>
            </p:cNvPr>
            <p:cNvSpPr/>
            <p:nvPr/>
          </p:nvSpPr>
          <p:spPr bwMode="auto">
            <a:xfrm>
              <a:off x="5799138" y="4573588"/>
              <a:ext cx="603250" cy="85725"/>
            </a:xfrm>
            <a:custGeom>
              <a:avLst/>
              <a:gdLst>
                <a:gd name="T0" fmla="*/ 380 w 380"/>
                <a:gd name="T1" fmla="*/ 0 h 54"/>
                <a:gd name="T2" fmla="*/ 0 w 380"/>
                <a:gd name="T3" fmla="*/ 0 h 54"/>
                <a:gd name="T4" fmla="*/ 24 w 380"/>
                <a:gd name="T5" fmla="*/ 54 h 54"/>
                <a:gd name="T6" fmla="*/ 358 w 380"/>
                <a:gd name="T7" fmla="*/ 54 h 54"/>
                <a:gd name="T8" fmla="*/ 380 w 380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0" h="54">
                  <a:moveTo>
                    <a:pt x="380" y="0"/>
                  </a:moveTo>
                  <a:lnTo>
                    <a:pt x="0" y="0"/>
                  </a:lnTo>
                  <a:lnTo>
                    <a:pt x="24" y="54"/>
                  </a:lnTo>
                  <a:lnTo>
                    <a:pt x="358" y="54"/>
                  </a:lnTo>
                  <a:lnTo>
                    <a:pt x="380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4" name="Rectangle 101">
              <a:extLst>
                <a:ext uri="{FF2B5EF4-FFF2-40B4-BE49-F238E27FC236}">
                  <a16:creationId xmlns="" xmlns:a16="http://schemas.microsoft.com/office/drawing/2014/main" id="{F38E534F-E137-4E44-9169-82322CF7A9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15038" y="4841875"/>
              <a:ext cx="169863" cy="47625"/>
            </a:xfrm>
            <a:prstGeom prst="rect">
              <a:avLst/>
            </a:pr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5" name="Freeform 102">
              <a:extLst>
                <a:ext uri="{FF2B5EF4-FFF2-40B4-BE49-F238E27FC236}">
                  <a16:creationId xmlns="" xmlns:a16="http://schemas.microsoft.com/office/drawing/2014/main" id="{4B59AAC2-DE66-4CA7-8A0E-F49B3FB60689}"/>
                </a:ext>
              </a:extLst>
            </p:cNvPr>
            <p:cNvSpPr/>
            <p:nvPr/>
          </p:nvSpPr>
          <p:spPr bwMode="auto">
            <a:xfrm>
              <a:off x="6007101" y="4876800"/>
              <a:ext cx="38100" cy="139700"/>
            </a:xfrm>
            <a:custGeom>
              <a:avLst/>
              <a:gdLst>
                <a:gd name="T0" fmla="*/ 24 w 24"/>
                <a:gd name="T1" fmla="*/ 0 h 88"/>
                <a:gd name="T2" fmla="*/ 13 w 24"/>
                <a:gd name="T3" fmla="*/ 0 h 88"/>
                <a:gd name="T4" fmla="*/ 0 w 24"/>
                <a:gd name="T5" fmla="*/ 88 h 88"/>
                <a:gd name="T6" fmla="*/ 10 w 24"/>
                <a:gd name="T7" fmla="*/ 88 h 88"/>
                <a:gd name="T8" fmla="*/ 24 w 24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88">
                  <a:moveTo>
                    <a:pt x="24" y="0"/>
                  </a:moveTo>
                  <a:lnTo>
                    <a:pt x="13" y="0"/>
                  </a:lnTo>
                  <a:lnTo>
                    <a:pt x="0" y="88"/>
                  </a:lnTo>
                  <a:lnTo>
                    <a:pt x="10" y="8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6" name="Freeform 103">
              <a:extLst>
                <a:ext uri="{FF2B5EF4-FFF2-40B4-BE49-F238E27FC236}">
                  <a16:creationId xmlns="" xmlns:a16="http://schemas.microsoft.com/office/drawing/2014/main" id="{3F5F4601-C1A2-468C-9BD8-ACA99A541184}"/>
                </a:ext>
              </a:extLst>
            </p:cNvPr>
            <p:cNvSpPr/>
            <p:nvPr/>
          </p:nvSpPr>
          <p:spPr bwMode="auto">
            <a:xfrm>
              <a:off x="6154738" y="4876800"/>
              <a:ext cx="34925" cy="139700"/>
            </a:xfrm>
            <a:custGeom>
              <a:avLst/>
              <a:gdLst>
                <a:gd name="T0" fmla="*/ 11 w 22"/>
                <a:gd name="T1" fmla="*/ 0 h 88"/>
                <a:gd name="T2" fmla="*/ 0 w 22"/>
                <a:gd name="T3" fmla="*/ 0 h 88"/>
                <a:gd name="T4" fmla="*/ 11 w 22"/>
                <a:gd name="T5" fmla="*/ 88 h 88"/>
                <a:gd name="T6" fmla="*/ 22 w 22"/>
                <a:gd name="T7" fmla="*/ 88 h 88"/>
                <a:gd name="T8" fmla="*/ 11 w 22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88">
                  <a:moveTo>
                    <a:pt x="11" y="0"/>
                  </a:moveTo>
                  <a:lnTo>
                    <a:pt x="0" y="0"/>
                  </a:lnTo>
                  <a:lnTo>
                    <a:pt x="11" y="88"/>
                  </a:lnTo>
                  <a:lnTo>
                    <a:pt x="22" y="8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00453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37" name="Freeform 104">
              <a:extLst>
                <a:ext uri="{FF2B5EF4-FFF2-40B4-BE49-F238E27FC236}">
                  <a16:creationId xmlns="" xmlns:a16="http://schemas.microsoft.com/office/drawing/2014/main" id="{5E5B9A3A-7603-4E0C-BC6E-668319F375AE}"/>
                </a:ext>
              </a:extLst>
            </p:cNvPr>
            <p:cNvSpPr/>
            <p:nvPr/>
          </p:nvSpPr>
          <p:spPr bwMode="auto">
            <a:xfrm>
              <a:off x="5994401" y="5016500"/>
              <a:ext cx="203200" cy="161925"/>
            </a:xfrm>
            <a:custGeom>
              <a:avLst/>
              <a:gdLst>
                <a:gd name="T0" fmla="*/ 123 w 128"/>
                <a:gd name="T1" fmla="*/ 0 h 102"/>
                <a:gd name="T2" fmla="*/ 112 w 128"/>
                <a:gd name="T3" fmla="*/ 0 h 102"/>
                <a:gd name="T4" fmla="*/ 18 w 128"/>
                <a:gd name="T5" fmla="*/ 0 h 102"/>
                <a:gd name="T6" fmla="*/ 8 w 128"/>
                <a:gd name="T7" fmla="*/ 0 h 102"/>
                <a:gd name="T8" fmla="*/ 0 w 128"/>
                <a:gd name="T9" fmla="*/ 0 h 102"/>
                <a:gd name="T10" fmla="*/ 0 w 128"/>
                <a:gd name="T11" fmla="*/ 102 h 102"/>
                <a:gd name="T12" fmla="*/ 128 w 128"/>
                <a:gd name="T13" fmla="*/ 102 h 102"/>
                <a:gd name="T14" fmla="*/ 128 w 128"/>
                <a:gd name="T15" fmla="*/ 0 h 102"/>
                <a:gd name="T16" fmla="*/ 123 w 128"/>
                <a:gd name="T17" fmla="*/ 0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8" h="102">
                  <a:moveTo>
                    <a:pt x="123" y="0"/>
                  </a:moveTo>
                  <a:lnTo>
                    <a:pt x="112" y="0"/>
                  </a:lnTo>
                  <a:lnTo>
                    <a:pt x="18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102"/>
                  </a:lnTo>
                  <a:lnTo>
                    <a:pt x="128" y="102"/>
                  </a:lnTo>
                  <a:lnTo>
                    <a:pt x="128" y="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00645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grpSp>
        <p:nvGrpSpPr>
          <p:cNvPr id="12" name="组合 146">
            <a:extLst>
              <a:ext uri="{FF2B5EF4-FFF2-40B4-BE49-F238E27FC236}">
                <a16:creationId xmlns="" xmlns:a16="http://schemas.microsoft.com/office/drawing/2014/main" id="{62C68ED9-2BF4-48D8-86A2-F349B0C0DBD2}"/>
              </a:ext>
            </a:extLst>
          </p:cNvPr>
          <p:cNvGrpSpPr/>
          <p:nvPr/>
        </p:nvGrpSpPr>
        <p:grpSpPr>
          <a:xfrm>
            <a:off x="2699427" y="504737"/>
            <a:ext cx="1358560" cy="1414152"/>
            <a:chOff x="5295900" y="2478088"/>
            <a:chExt cx="1609726" cy="1871663"/>
          </a:xfrm>
        </p:grpSpPr>
        <p:sp>
          <p:nvSpPr>
            <p:cNvPr id="39" name="Freeform 108">
              <a:extLst>
                <a:ext uri="{FF2B5EF4-FFF2-40B4-BE49-F238E27FC236}">
                  <a16:creationId xmlns="" xmlns:a16="http://schemas.microsoft.com/office/drawing/2014/main" id="{4C104980-26EC-45E3-AF7C-16B82C5059EF}"/>
                </a:ext>
              </a:extLst>
            </p:cNvPr>
            <p:cNvSpPr/>
            <p:nvPr/>
          </p:nvSpPr>
          <p:spPr bwMode="auto">
            <a:xfrm>
              <a:off x="5295900" y="2478088"/>
              <a:ext cx="801688" cy="1555750"/>
            </a:xfrm>
            <a:custGeom>
              <a:avLst/>
              <a:gdLst>
                <a:gd name="T0" fmla="*/ 188 w 188"/>
                <a:gd name="T1" fmla="*/ 7 h 364"/>
                <a:gd name="T2" fmla="*/ 188 w 188"/>
                <a:gd name="T3" fmla="*/ 7 h 364"/>
                <a:gd name="T4" fmla="*/ 19 w 188"/>
                <a:gd name="T5" fmla="*/ 127 h 364"/>
                <a:gd name="T6" fmla="*/ 139 w 188"/>
                <a:gd name="T7" fmla="*/ 351 h 364"/>
                <a:gd name="T8" fmla="*/ 147 w 188"/>
                <a:gd name="T9" fmla="*/ 359 h 364"/>
                <a:gd name="T10" fmla="*/ 151 w 188"/>
                <a:gd name="T11" fmla="*/ 364 h 364"/>
                <a:gd name="T12" fmla="*/ 178 w 188"/>
                <a:gd name="T13" fmla="*/ 364 h 364"/>
                <a:gd name="T14" fmla="*/ 188 w 188"/>
                <a:gd name="T15" fmla="*/ 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8" h="364">
                  <a:moveTo>
                    <a:pt x="188" y="7"/>
                  </a:moveTo>
                  <a:cubicBezTo>
                    <a:pt x="188" y="7"/>
                    <a:pt x="188" y="7"/>
                    <a:pt x="188" y="7"/>
                  </a:cubicBezTo>
                  <a:cubicBezTo>
                    <a:pt x="188" y="7"/>
                    <a:pt x="46" y="0"/>
                    <a:pt x="19" y="127"/>
                  </a:cubicBezTo>
                  <a:cubicBezTo>
                    <a:pt x="19" y="127"/>
                    <a:pt x="0" y="216"/>
                    <a:pt x="139" y="351"/>
                  </a:cubicBezTo>
                  <a:cubicBezTo>
                    <a:pt x="147" y="359"/>
                    <a:pt x="147" y="359"/>
                    <a:pt x="147" y="359"/>
                  </a:cubicBezTo>
                  <a:cubicBezTo>
                    <a:pt x="147" y="359"/>
                    <a:pt x="149" y="361"/>
                    <a:pt x="151" y="364"/>
                  </a:cubicBezTo>
                  <a:cubicBezTo>
                    <a:pt x="178" y="364"/>
                    <a:pt x="178" y="364"/>
                    <a:pt x="178" y="364"/>
                  </a:cubicBezTo>
                  <a:cubicBezTo>
                    <a:pt x="66" y="47"/>
                    <a:pt x="188" y="7"/>
                    <a:pt x="188" y="7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0" name="Freeform 109">
              <a:extLst>
                <a:ext uri="{FF2B5EF4-FFF2-40B4-BE49-F238E27FC236}">
                  <a16:creationId xmlns="" xmlns:a16="http://schemas.microsoft.com/office/drawing/2014/main" id="{98BCC565-F8F5-4A33-BDD5-95ECDA7353CE}"/>
                </a:ext>
              </a:extLst>
            </p:cNvPr>
            <p:cNvSpPr/>
            <p:nvPr/>
          </p:nvSpPr>
          <p:spPr bwMode="auto">
            <a:xfrm>
              <a:off x="5576888" y="2508251"/>
              <a:ext cx="1114425" cy="1566863"/>
            </a:xfrm>
            <a:custGeom>
              <a:avLst/>
              <a:gdLst>
                <a:gd name="T0" fmla="*/ 122 w 261"/>
                <a:gd name="T1" fmla="*/ 0 h 367"/>
                <a:gd name="T2" fmla="*/ 122 w 261"/>
                <a:gd name="T3" fmla="*/ 0 h 367"/>
                <a:gd name="T4" fmla="*/ 122 w 261"/>
                <a:gd name="T5" fmla="*/ 0 h 367"/>
                <a:gd name="T6" fmla="*/ 112 w 261"/>
                <a:gd name="T7" fmla="*/ 357 h 367"/>
                <a:gd name="T8" fmla="*/ 85 w 261"/>
                <a:gd name="T9" fmla="*/ 357 h 367"/>
                <a:gd name="T10" fmla="*/ 90 w 261"/>
                <a:gd name="T11" fmla="*/ 367 h 367"/>
                <a:gd name="T12" fmla="*/ 109 w 261"/>
                <a:gd name="T13" fmla="*/ 367 h 367"/>
                <a:gd name="T14" fmla="*/ 122 w 261"/>
                <a:gd name="T15" fmla="*/ 367 h 367"/>
                <a:gd name="T16" fmla="*/ 155 w 261"/>
                <a:gd name="T17" fmla="*/ 367 h 367"/>
                <a:gd name="T18" fmla="*/ 160 w 261"/>
                <a:gd name="T19" fmla="*/ 357 h 367"/>
                <a:gd name="T20" fmla="*/ 141 w 261"/>
                <a:gd name="T21" fmla="*/ 357 h 367"/>
                <a:gd name="T22" fmla="*/ 122 w 261"/>
                <a:gd name="T23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1" h="367"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0" y="40"/>
                    <a:pt x="112" y="357"/>
                  </a:cubicBezTo>
                  <a:cubicBezTo>
                    <a:pt x="85" y="357"/>
                    <a:pt x="85" y="357"/>
                    <a:pt x="85" y="357"/>
                  </a:cubicBezTo>
                  <a:cubicBezTo>
                    <a:pt x="87" y="360"/>
                    <a:pt x="89" y="363"/>
                    <a:pt x="90" y="367"/>
                  </a:cubicBezTo>
                  <a:cubicBezTo>
                    <a:pt x="109" y="367"/>
                    <a:pt x="109" y="367"/>
                    <a:pt x="109" y="367"/>
                  </a:cubicBezTo>
                  <a:cubicBezTo>
                    <a:pt x="122" y="367"/>
                    <a:pt x="122" y="367"/>
                    <a:pt x="122" y="367"/>
                  </a:cubicBezTo>
                  <a:cubicBezTo>
                    <a:pt x="155" y="367"/>
                    <a:pt x="155" y="367"/>
                    <a:pt x="155" y="367"/>
                  </a:cubicBezTo>
                  <a:cubicBezTo>
                    <a:pt x="155" y="363"/>
                    <a:pt x="157" y="360"/>
                    <a:pt x="160" y="357"/>
                  </a:cubicBezTo>
                  <a:cubicBezTo>
                    <a:pt x="141" y="357"/>
                    <a:pt x="141" y="357"/>
                    <a:pt x="141" y="357"/>
                  </a:cubicBezTo>
                  <a:cubicBezTo>
                    <a:pt x="261" y="57"/>
                    <a:pt x="122" y="0"/>
                    <a:pt x="122" y="0"/>
                  </a:cubicBezTo>
                  <a:close/>
                </a:path>
              </a:pathLst>
            </a:custGeom>
            <a:solidFill>
              <a:srgbClr val="EBC83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1" name="Rectangle 110">
              <a:extLst>
                <a:ext uri="{FF2B5EF4-FFF2-40B4-BE49-F238E27FC236}">
                  <a16:creationId xmlns="" xmlns:a16="http://schemas.microsoft.com/office/drawing/2014/main" id="{5FC4B856-814F-45D4-854D-42C32A686E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2" name="Rectangle 111">
              <a:extLst>
                <a:ext uri="{FF2B5EF4-FFF2-40B4-BE49-F238E27FC236}">
                  <a16:creationId xmlns="" xmlns:a16="http://schemas.microsoft.com/office/drawing/2014/main" id="{AB793700-9473-406F-BD7A-6DFE3214C5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588" y="2508251"/>
              <a:ext cx="1588" cy="1588"/>
            </a:xfrm>
            <a:prstGeom prst="rect">
              <a:avLst/>
            </a:prstGeom>
            <a:solidFill>
              <a:srgbClr val="38B2B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3" name="Freeform 112">
              <a:extLst>
                <a:ext uri="{FF2B5EF4-FFF2-40B4-BE49-F238E27FC236}">
                  <a16:creationId xmlns="" xmlns:a16="http://schemas.microsoft.com/office/drawing/2014/main" id="{6A5D2C0B-BF41-401E-B450-78188065D0BD}"/>
                </a:ext>
              </a:extLst>
            </p:cNvPr>
            <p:cNvSpPr/>
            <p:nvPr/>
          </p:nvSpPr>
          <p:spPr bwMode="auto">
            <a:xfrm>
              <a:off x="6097588" y="2478088"/>
              <a:ext cx="808038" cy="1555750"/>
            </a:xfrm>
            <a:custGeom>
              <a:avLst/>
              <a:gdLst>
                <a:gd name="T0" fmla="*/ 42 w 189"/>
                <a:gd name="T1" fmla="*/ 359 h 364"/>
                <a:gd name="T2" fmla="*/ 49 w 189"/>
                <a:gd name="T3" fmla="*/ 351 h 364"/>
                <a:gd name="T4" fmla="*/ 169 w 189"/>
                <a:gd name="T5" fmla="*/ 127 h 364"/>
                <a:gd name="T6" fmla="*/ 0 w 189"/>
                <a:gd name="T7" fmla="*/ 7 h 364"/>
                <a:gd name="T8" fmla="*/ 0 w 189"/>
                <a:gd name="T9" fmla="*/ 7 h 364"/>
                <a:gd name="T10" fmla="*/ 0 w 189"/>
                <a:gd name="T11" fmla="*/ 7 h 364"/>
                <a:gd name="T12" fmla="*/ 19 w 189"/>
                <a:gd name="T13" fmla="*/ 364 h 364"/>
                <a:gd name="T14" fmla="*/ 38 w 189"/>
                <a:gd name="T15" fmla="*/ 364 h 364"/>
                <a:gd name="T16" fmla="*/ 42 w 189"/>
                <a:gd name="T17" fmla="*/ 359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9" h="364">
                  <a:moveTo>
                    <a:pt x="42" y="359"/>
                  </a:moveTo>
                  <a:cubicBezTo>
                    <a:pt x="49" y="351"/>
                    <a:pt x="49" y="351"/>
                    <a:pt x="49" y="351"/>
                  </a:cubicBezTo>
                  <a:cubicBezTo>
                    <a:pt x="189" y="216"/>
                    <a:pt x="169" y="127"/>
                    <a:pt x="169" y="127"/>
                  </a:cubicBezTo>
                  <a:cubicBezTo>
                    <a:pt x="142" y="0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139" y="64"/>
                    <a:pt x="19" y="364"/>
                  </a:cubicBezTo>
                  <a:cubicBezTo>
                    <a:pt x="38" y="364"/>
                    <a:pt x="38" y="364"/>
                    <a:pt x="38" y="364"/>
                  </a:cubicBezTo>
                  <a:cubicBezTo>
                    <a:pt x="40" y="361"/>
                    <a:pt x="42" y="359"/>
                    <a:pt x="42" y="359"/>
                  </a:cubicBezTo>
                  <a:close/>
                </a:path>
              </a:pathLst>
            </a:custGeom>
            <a:solidFill>
              <a:srgbClr val="FFE66A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4" name="Freeform 113">
              <a:extLst>
                <a:ext uri="{FF2B5EF4-FFF2-40B4-BE49-F238E27FC236}">
                  <a16:creationId xmlns="" xmlns:a16="http://schemas.microsoft.com/office/drawing/2014/main" id="{76EA8A99-1493-410B-81D4-B34D056007E7}"/>
                </a:ext>
              </a:extLst>
            </p:cNvPr>
            <p:cNvSpPr/>
            <p:nvPr/>
          </p:nvSpPr>
          <p:spPr bwMode="auto">
            <a:xfrm>
              <a:off x="5961063" y="4067176"/>
              <a:ext cx="111125" cy="123825"/>
            </a:xfrm>
            <a:custGeom>
              <a:avLst/>
              <a:gdLst>
                <a:gd name="T0" fmla="*/ 0 w 70"/>
                <a:gd name="T1" fmla="*/ 3 h 78"/>
                <a:gd name="T2" fmla="*/ 65 w 70"/>
                <a:gd name="T3" fmla="*/ 78 h 78"/>
                <a:gd name="T4" fmla="*/ 70 w 70"/>
                <a:gd name="T5" fmla="*/ 75 h 78"/>
                <a:gd name="T6" fmla="*/ 6 w 70"/>
                <a:gd name="T7" fmla="*/ 0 h 78"/>
                <a:gd name="T8" fmla="*/ 0 w 70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8">
                  <a:moveTo>
                    <a:pt x="0" y="3"/>
                  </a:moveTo>
                  <a:lnTo>
                    <a:pt x="65" y="78"/>
                  </a:lnTo>
                  <a:lnTo>
                    <a:pt x="70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5" name="Freeform 114">
              <a:extLst>
                <a:ext uri="{FF2B5EF4-FFF2-40B4-BE49-F238E27FC236}">
                  <a16:creationId xmlns="" xmlns:a16="http://schemas.microsoft.com/office/drawing/2014/main" id="{E61D62E0-122B-42C7-9FA5-F869F2C69C99}"/>
                </a:ext>
              </a:extLst>
            </p:cNvPr>
            <p:cNvSpPr/>
            <p:nvPr/>
          </p:nvSpPr>
          <p:spPr bwMode="auto">
            <a:xfrm>
              <a:off x="6016625" y="4067176"/>
              <a:ext cx="68263" cy="123825"/>
            </a:xfrm>
            <a:custGeom>
              <a:avLst/>
              <a:gdLst>
                <a:gd name="T0" fmla="*/ 0 w 43"/>
                <a:gd name="T1" fmla="*/ 3 h 78"/>
                <a:gd name="T2" fmla="*/ 38 w 43"/>
                <a:gd name="T3" fmla="*/ 78 h 78"/>
                <a:gd name="T4" fmla="*/ 43 w 43"/>
                <a:gd name="T5" fmla="*/ 75 h 78"/>
                <a:gd name="T6" fmla="*/ 6 w 43"/>
                <a:gd name="T7" fmla="*/ 0 h 78"/>
                <a:gd name="T8" fmla="*/ 0 w 43"/>
                <a:gd name="T9" fmla="*/ 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0" y="3"/>
                  </a:moveTo>
                  <a:lnTo>
                    <a:pt x="38" y="78"/>
                  </a:lnTo>
                  <a:lnTo>
                    <a:pt x="43" y="75"/>
                  </a:lnTo>
                  <a:lnTo>
                    <a:pt x="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6" name="Freeform 115">
              <a:extLst>
                <a:ext uri="{FF2B5EF4-FFF2-40B4-BE49-F238E27FC236}">
                  <a16:creationId xmlns="" xmlns:a16="http://schemas.microsoft.com/office/drawing/2014/main" id="{D5AB0DCA-EC7B-4BAC-A027-CABBEDEF0FF4}"/>
                </a:ext>
              </a:extLst>
            </p:cNvPr>
            <p:cNvSpPr/>
            <p:nvPr/>
          </p:nvSpPr>
          <p:spPr bwMode="auto">
            <a:xfrm>
              <a:off x="6067425" y="4067176"/>
              <a:ext cx="30163" cy="123825"/>
            </a:xfrm>
            <a:custGeom>
              <a:avLst/>
              <a:gdLst>
                <a:gd name="T0" fmla="*/ 0 w 19"/>
                <a:gd name="T1" fmla="*/ 0 h 78"/>
                <a:gd name="T2" fmla="*/ 11 w 19"/>
                <a:gd name="T3" fmla="*/ 78 h 78"/>
                <a:gd name="T4" fmla="*/ 19 w 19"/>
                <a:gd name="T5" fmla="*/ 75 h 78"/>
                <a:gd name="T6" fmla="*/ 6 w 19"/>
                <a:gd name="T7" fmla="*/ 0 h 78"/>
                <a:gd name="T8" fmla="*/ 0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0" y="0"/>
                  </a:moveTo>
                  <a:lnTo>
                    <a:pt x="11" y="78"/>
                  </a:lnTo>
                  <a:lnTo>
                    <a:pt x="19" y="75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7" name="Freeform 116">
              <a:extLst>
                <a:ext uri="{FF2B5EF4-FFF2-40B4-BE49-F238E27FC236}">
                  <a16:creationId xmlns="" xmlns:a16="http://schemas.microsoft.com/office/drawing/2014/main" id="{59065784-4178-4731-892D-686A01C0FEA2}"/>
                </a:ext>
              </a:extLst>
            </p:cNvPr>
            <p:cNvSpPr/>
            <p:nvPr/>
          </p:nvSpPr>
          <p:spPr bwMode="auto">
            <a:xfrm>
              <a:off x="6097588" y="4067176"/>
              <a:ext cx="30163" cy="123825"/>
            </a:xfrm>
            <a:custGeom>
              <a:avLst/>
              <a:gdLst>
                <a:gd name="T0" fmla="*/ 14 w 19"/>
                <a:gd name="T1" fmla="*/ 0 h 78"/>
                <a:gd name="T2" fmla="*/ 0 w 19"/>
                <a:gd name="T3" fmla="*/ 75 h 78"/>
                <a:gd name="T4" fmla="*/ 6 w 19"/>
                <a:gd name="T5" fmla="*/ 78 h 78"/>
                <a:gd name="T6" fmla="*/ 19 w 19"/>
                <a:gd name="T7" fmla="*/ 0 h 78"/>
                <a:gd name="T8" fmla="*/ 14 w 19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8">
                  <a:moveTo>
                    <a:pt x="14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19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8" name="Freeform 117">
              <a:extLst>
                <a:ext uri="{FF2B5EF4-FFF2-40B4-BE49-F238E27FC236}">
                  <a16:creationId xmlns="" xmlns:a16="http://schemas.microsoft.com/office/drawing/2014/main" id="{B953765F-86BD-4338-AF36-94AA8711B179}"/>
                </a:ext>
              </a:extLst>
            </p:cNvPr>
            <p:cNvSpPr/>
            <p:nvPr/>
          </p:nvSpPr>
          <p:spPr bwMode="auto">
            <a:xfrm>
              <a:off x="6110288" y="4067176"/>
              <a:ext cx="68263" cy="123825"/>
            </a:xfrm>
            <a:custGeom>
              <a:avLst/>
              <a:gdLst>
                <a:gd name="T0" fmla="*/ 38 w 43"/>
                <a:gd name="T1" fmla="*/ 0 h 78"/>
                <a:gd name="T2" fmla="*/ 0 w 43"/>
                <a:gd name="T3" fmla="*/ 75 h 78"/>
                <a:gd name="T4" fmla="*/ 6 w 43"/>
                <a:gd name="T5" fmla="*/ 78 h 78"/>
                <a:gd name="T6" fmla="*/ 43 w 43"/>
                <a:gd name="T7" fmla="*/ 3 h 78"/>
                <a:gd name="T8" fmla="*/ 38 w 43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78">
                  <a:moveTo>
                    <a:pt x="38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43" y="3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49" name="Freeform 118">
              <a:extLst>
                <a:ext uri="{FF2B5EF4-FFF2-40B4-BE49-F238E27FC236}">
                  <a16:creationId xmlns="" xmlns:a16="http://schemas.microsoft.com/office/drawing/2014/main" id="{9880D674-D6F3-45B1-B5FB-ED0D4BF59CD2}"/>
                </a:ext>
              </a:extLst>
            </p:cNvPr>
            <p:cNvSpPr/>
            <p:nvPr/>
          </p:nvSpPr>
          <p:spPr bwMode="auto">
            <a:xfrm>
              <a:off x="6122988" y="4067176"/>
              <a:ext cx="107950" cy="123825"/>
            </a:xfrm>
            <a:custGeom>
              <a:avLst/>
              <a:gdLst>
                <a:gd name="T0" fmla="*/ 65 w 68"/>
                <a:gd name="T1" fmla="*/ 0 h 78"/>
                <a:gd name="T2" fmla="*/ 0 w 68"/>
                <a:gd name="T3" fmla="*/ 75 h 78"/>
                <a:gd name="T4" fmla="*/ 6 w 68"/>
                <a:gd name="T5" fmla="*/ 78 h 78"/>
                <a:gd name="T6" fmla="*/ 68 w 68"/>
                <a:gd name="T7" fmla="*/ 3 h 78"/>
                <a:gd name="T8" fmla="*/ 65 w 68"/>
                <a:gd name="T9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78">
                  <a:moveTo>
                    <a:pt x="65" y="0"/>
                  </a:moveTo>
                  <a:lnTo>
                    <a:pt x="0" y="75"/>
                  </a:lnTo>
                  <a:lnTo>
                    <a:pt x="6" y="78"/>
                  </a:lnTo>
                  <a:lnTo>
                    <a:pt x="68" y="3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0" name="Freeform 119">
              <a:extLst>
                <a:ext uri="{FF2B5EF4-FFF2-40B4-BE49-F238E27FC236}">
                  <a16:creationId xmlns="" xmlns:a16="http://schemas.microsoft.com/office/drawing/2014/main" id="{32F75396-C1DE-4074-A3FD-DE86150768D0}"/>
                </a:ext>
              </a:extLst>
            </p:cNvPr>
            <p:cNvSpPr/>
            <p:nvPr/>
          </p:nvSpPr>
          <p:spPr bwMode="auto">
            <a:xfrm>
              <a:off x="5940425" y="4033838"/>
              <a:ext cx="315913" cy="41275"/>
            </a:xfrm>
            <a:custGeom>
              <a:avLst/>
              <a:gdLst>
                <a:gd name="T0" fmla="*/ 199 w 199"/>
                <a:gd name="T1" fmla="*/ 0 h 26"/>
                <a:gd name="T2" fmla="*/ 0 w 199"/>
                <a:gd name="T3" fmla="*/ 0 h 26"/>
                <a:gd name="T4" fmla="*/ 13 w 199"/>
                <a:gd name="T5" fmla="*/ 26 h 26"/>
                <a:gd name="T6" fmla="*/ 188 w 199"/>
                <a:gd name="T7" fmla="*/ 26 h 26"/>
                <a:gd name="T8" fmla="*/ 199 w 19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9" h="26">
                  <a:moveTo>
                    <a:pt x="199" y="0"/>
                  </a:moveTo>
                  <a:lnTo>
                    <a:pt x="0" y="0"/>
                  </a:lnTo>
                  <a:lnTo>
                    <a:pt x="13" y="26"/>
                  </a:lnTo>
                  <a:lnTo>
                    <a:pt x="188" y="26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1" name="Rectangle 120">
              <a:extLst>
                <a:ext uri="{FF2B5EF4-FFF2-40B4-BE49-F238E27FC236}">
                  <a16:creationId xmlns="" xmlns:a16="http://schemas.microsoft.com/office/drawing/2014/main" id="{2AFF539A-5CEE-4B8B-BC22-607D238745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4725" y="4173538"/>
              <a:ext cx="90488" cy="25400"/>
            </a:xfrm>
            <a:prstGeom prst="rect">
              <a:avLst/>
            </a:pr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2" name="Freeform 121">
              <a:extLst>
                <a:ext uri="{FF2B5EF4-FFF2-40B4-BE49-F238E27FC236}">
                  <a16:creationId xmlns="" xmlns:a16="http://schemas.microsoft.com/office/drawing/2014/main" id="{2FB10702-2797-44E0-859D-069D62C98A19}"/>
                </a:ext>
              </a:extLst>
            </p:cNvPr>
            <p:cNvSpPr/>
            <p:nvPr/>
          </p:nvSpPr>
          <p:spPr bwMode="auto">
            <a:xfrm>
              <a:off x="6051550" y="4191001"/>
              <a:ext cx="20638" cy="77788"/>
            </a:xfrm>
            <a:custGeom>
              <a:avLst/>
              <a:gdLst>
                <a:gd name="T0" fmla="*/ 13 w 13"/>
                <a:gd name="T1" fmla="*/ 0 h 49"/>
                <a:gd name="T2" fmla="*/ 5 w 13"/>
                <a:gd name="T3" fmla="*/ 0 h 49"/>
                <a:gd name="T4" fmla="*/ 0 w 13"/>
                <a:gd name="T5" fmla="*/ 49 h 49"/>
                <a:gd name="T6" fmla="*/ 5 w 13"/>
                <a:gd name="T7" fmla="*/ 49 h 49"/>
                <a:gd name="T8" fmla="*/ 13 w 13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9">
                  <a:moveTo>
                    <a:pt x="13" y="0"/>
                  </a:moveTo>
                  <a:lnTo>
                    <a:pt x="5" y="0"/>
                  </a:lnTo>
                  <a:lnTo>
                    <a:pt x="0" y="49"/>
                  </a:lnTo>
                  <a:lnTo>
                    <a:pt x="5" y="4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3" name="Freeform 122">
              <a:extLst>
                <a:ext uri="{FF2B5EF4-FFF2-40B4-BE49-F238E27FC236}">
                  <a16:creationId xmlns="" xmlns:a16="http://schemas.microsoft.com/office/drawing/2014/main" id="{CBA63B01-0E13-4E29-AEEC-3EAC869C21C1}"/>
                </a:ext>
              </a:extLst>
            </p:cNvPr>
            <p:cNvSpPr/>
            <p:nvPr/>
          </p:nvSpPr>
          <p:spPr bwMode="auto">
            <a:xfrm>
              <a:off x="6127750" y="4191001"/>
              <a:ext cx="17463" cy="77788"/>
            </a:xfrm>
            <a:custGeom>
              <a:avLst/>
              <a:gdLst>
                <a:gd name="T0" fmla="*/ 5 w 11"/>
                <a:gd name="T1" fmla="*/ 0 h 49"/>
                <a:gd name="T2" fmla="*/ 0 w 11"/>
                <a:gd name="T3" fmla="*/ 0 h 49"/>
                <a:gd name="T4" fmla="*/ 5 w 11"/>
                <a:gd name="T5" fmla="*/ 49 h 49"/>
                <a:gd name="T6" fmla="*/ 11 w 11"/>
                <a:gd name="T7" fmla="*/ 49 h 49"/>
                <a:gd name="T8" fmla="*/ 5 w 11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49">
                  <a:moveTo>
                    <a:pt x="5" y="0"/>
                  </a:moveTo>
                  <a:lnTo>
                    <a:pt x="0" y="0"/>
                  </a:lnTo>
                  <a:lnTo>
                    <a:pt x="5" y="49"/>
                  </a:lnTo>
                  <a:lnTo>
                    <a:pt x="11" y="49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924B1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  <p:sp>
          <p:nvSpPr>
            <p:cNvPr id="54" name="Freeform 123">
              <a:extLst>
                <a:ext uri="{FF2B5EF4-FFF2-40B4-BE49-F238E27FC236}">
                  <a16:creationId xmlns="" xmlns:a16="http://schemas.microsoft.com/office/drawing/2014/main" id="{87827C31-BD91-4DA6-B348-A76E3AE4064F}"/>
                </a:ext>
              </a:extLst>
            </p:cNvPr>
            <p:cNvSpPr/>
            <p:nvPr/>
          </p:nvSpPr>
          <p:spPr bwMode="auto">
            <a:xfrm>
              <a:off x="6042025" y="4268788"/>
              <a:ext cx="107950" cy="80963"/>
            </a:xfrm>
            <a:custGeom>
              <a:avLst/>
              <a:gdLst>
                <a:gd name="T0" fmla="*/ 65 w 68"/>
                <a:gd name="T1" fmla="*/ 0 h 51"/>
                <a:gd name="T2" fmla="*/ 59 w 68"/>
                <a:gd name="T3" fmla="*/ 0 h 51"/>
                <a:gd name="T4" fmla="*/ 11 w 68"/>
                <a:gd name="T5" fmla="*/ 0 h 51"/>
                <a:gd name="T6" fmla="*/ 6 w 68"/>
                <a:gd name="T7" fmla="*/ 0 h 51"/>
                <a:gd name="T8" fmla="*/ 0 w 68"/>
                <a:gd name="T9" fmla="*/ 0 h 51"/>
                <a:gd name="T10" fmla="*/ 0 w 68"/>
                <a:gd name="T11" fmla="*/ 51 h 51"/>
                <a:gd name="T12" fmla="*/ 68 w 68"/>
                <a:gd name="T13" fmla="*/ 51 h 51"/>
                <a:gd name="T14" fmla="*/ 68 w 68"/>
                <a:gd name="T15" fmla="*/ 0 h 51"/>
                <a:gd name="T16" fmla="*/ 65 w 68"/>
                <a:gd name="T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8" h="51">
                  <a:moveTo>
                    <a:pt x="65" y="0"/>
                  </a:moveTo>
                  <a:lnTo>
                    <a:pt x="59" y="0"/>
                  </a:lnTo>
                  <a:lnTo>
                    <a:pt x="11" y="0"/>
                  </a:lnTo>
                  <a:lnTo>
                    <a:pt x="6" y="0"/>
                  </a:lnTo>
                  <a:lnTo>
                    <a:pt x="0" y="0"/>
                  </a:lnTo>
                  <a:lnTo>
                    <a:pt x="0" y="51"/>
                  </a:lnTo>
                  <a:lnTo>
                    <a:pt x="68" y="51"/>
                  </a:lnTo>
                  <a:lnTo>
                    <a:pt x="68" y="0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CA502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zh-CN" altLang="en-US">
                <a:solidFill>
                  <a:prstClr val="black"/>
                </a:solidFill>
                <a:latin typeface="Calibri" panose="020F0502020204030204"/>
                <a:ea typeface="等线" panose="02010600030101010101" pitchFamily="2" charset="-122"/>
              </a:endParaRPr>
            </a:p>
          </p:txBody>
        </p:sp>
      </p:grpSp>
      <p:pic>
        <p:nvPicPr>
          <p:cNvPr id="55" name="PA_图片 28">
            <a:extLst>
              <a:ext uri="{FF2B5EF4-FFF2-40B4-BE49-F238E27FC236}">
                <a16:creationId xmlns="" xmlns:a16="http://schemas.microsoft.com/office/drawing/2014/main" id="{F26C7C1C-38BF-4A21-BF3D-EC74F071043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8897"/>
          <a:stretch/>
        </p:blipFill>
        <p:spPr>
          <a:xfrm>
            <a:off x="45721" y="5165463"/>
            <a:ext cx="1110039" cy="1692541"/>
          </a:xfrm>
          <a:prstGeom prst="rect">
            <a:avLst/>
          </a:prstGeom>
        </p:spPr>
      </p:pic>
      <p:pic>
        <p:nvPicPr>
          <p:cNvPr id="56" name="PA_图片 25">
            <a:extLst>
              <a:ext uri="{FF2B5EF4-FFF2-40B4-BE49-F238E27FC236}">
                <a16:creationId xmlns="" xmlns:a16="http://schemas.microsoft.com/office/drawing/2014/main" id="{313DA177-6CE2-4DAB-A705-A8F37F6F553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9008" y="4807861"/>
            <a:ext cx="1020141" cy="12098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9930246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000" b="1" smtClean="0">
                <a:solidFill>
                  <a:schemeClr val="bg1"/>
                </a:solidFill>
              </a:rPr>
              <a:t>Câu 3. Khu vực nào ở Ô-xtrây-li-a có khí hậu hải dương, mưa lớn?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3247697" y="3781168"/>
            <a:ext cx="7252136" cy="86497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500" b="1">
                <a:solidFill>
                  <a:schemeClr val="bg1"/>
                </a:solidFill>
              </a:rPr>
              <a:t>Đáp </a:t>
            </a:r>
            <a:r>
              <a:rPr lang="en-US" sz="3500" b="1" smtClean="0">
                <a:solidFill>
                  <a:schemeClr val="bg1"/>
                </a:solidFill>
              </a:rPr>
              <a:t>án: Phía đông lục địaÔ-xtrây-li-a</a:t>
            </a:r>
            <a:endParaRPr lang="en-US" sz="3500" b="1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050" y="5389797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solidFill>
                  <a:schemeClr val="bg1"/>
                </a:solidFill>
              </a:rPr>
              <a:t>Câu 4. Phía phía nam lục địa Ô-xtrây-li-a có kiểu khí hậu gì?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3783724" y="4003589"/>
            <a:ext cx="5486399" cy="1056977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>
                <a:solidFill>
                  <a:schemeClr val="bg1"/>
                </a:solidFill>
              </a:rPr>
              <a:t>Đáp </a:t>
            </a:r>
            <a:r>
              <a:rPr lang="en-US" sz="3500" b="1" smtClean="0">
                <a:solidFill>
                  <a:schemeClr val="bg1"/>
                </a:solidFill>
              </a:rPr>
              <a:t>án: Ôn đới hải dương</a:t>
            </a:r>
            <a:endParaRPr lang="en-US" sz="3500" b="1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050" y="5389797"/>
            <a:ext cx="240030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4000" b="1" smtClean="0">
                <a:solidFill>
                  <a:schemeClr val="bg1"/>
                </a:solidFill>
              </a:rPr>
              <a:t>Câu 5. Giới động vật ở Ô-xtrây-li-a vô cùng độc đoá, điển hình là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5013434" y="3818238"/>
            <a:ext cx="4741210" cy="1242328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>
                <a:solidFill>
                  <a:schemeClr val="bg1"/>
                </a:solidFill>
              </a:rPr>
              <a:t>Đáp </a:t>
            </a:r>
            <a:r>
              <a:rPr lang="en-US" sz="3500" b="1" smtClean="0">
                <a:solidFill>
                  <a:schemeClr val="bg1"/>
                </a:solidFill>
              </a:rPr>
              <a:t>án: thú có túi</a:t>
            </a:r>
            <a:endParaRPr lang="en-US" sz="3500" b="1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389797"/>
            <a:ext cx="268605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just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smtClean="0">
                <a:solidFill>
                  <a:schemeClr val="bg1"/>
                </a:solidFill>
              </a:rPr>
              <a:t>Câu 6. Thảm thực vật điển hình ở phía nam và trên đảo Ta-xma-ni-a là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4666593" y="3731744"/>
            <a:ext cx="5360276" cy="1235676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500" b="1">
                <a:solidFill>
                  <a:schemeClr val="bg1"/>
                </a:solidFill>
              </a:rPr>
              <a:t>Đáp </a:t>
            </a:r>
            <a:r>
              <a:rPr lang="en-US" sz="3500" b="1" smtClean="0">
                <a:solidFill>
                  <a:schemeClr val="bg1"/>
                </a:solidFill>
              </a:rPr>
              <a:t>án: Rừng nhiệt đới</a:t>
            </a:r>
            <a:endParaRPr lang="en-US" sz="3500" b="1">
              <a:solidFill>
                <a:schemeClr val="bg1"/>
              </a:solidFill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" y="5389797"/>
            <a:ext cx="2800350" cy="146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75F295B-4E73-4941-B32D-88CC9D7793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61"/>
          <a:stretch/>
        </p:blipFill>
        <p:spPr>
          <a:xfrm>
            <a:off x="27" y="-14483"/>
            <a:ext cx="12191980" cy="6856719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xmlns="" Requires="am3d">
          <p:graphicFrame>
            <p:nvGraphicFramePr>
              <p:cNvPr id="6" name="Kiểu 3D 6" descr="The Earth">
                <a:extLst>
                  <a:ext uri="{FF2B5EF4-FFF2-40B4-BE49-F238E27FC236}">
                    <a16:creationId xmlns:a16="http://schemas.microsoft.com/office/drawing/2014/main" id="{BBA11CFB-DAA6-4343-8F28-DFADCCD280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69264291"/>
                  </p:ext>
                </p:extLst>
              </p:nvPr>
            </p:nvGraphicFramePr>
            <p:xfrm>
              <a:off x="194553" y="4597881"/>
              <a:ext cx="2071755" cy="2071756"/>
            </p:xfrm>
            <a:graphic>
              <a:graphicData uri="http://schemas.microsoft.com/office/drawing/2017/model3d">
                <am3d:model3d r:embed="">
                  <am3d:spPr>
                    <a:xfrm>
                      <a:off x="0" y="0"/>
                      <a:ext cx="2071755" cy="2071756"/>
                    </a:xfrm>
                    <a:prstGeom prst="rect">
                      <a:avLst/>
                    </a:prstGeom>
                  </am3d:spPr>
                  <am3d:camera>
                    <am3d:pos x="0" y="0" z="8051630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920067" d="1000000"/>
                    <am3d:preTrans dx="19744" dy="-17995985" dz="103"/>
                    <am3d:scale>
                      <am3d:sx n="1000000" d="1000000"/>
                      <am3d:sy n="1000000" d="1000000"/>
                      <am3d:sz n="1000000" d="1000000"/>
                    </am3d:scale>
                    <am3d:rot ax="4191953" ay="-935331" az="-2174462"/>
                    <am3d:postTrans dx="0" dy="0" dz="0"/>
                  </am3d:trans>
                  <am3d:raster rName="Office3DRenderer" rVer="16.0.8326">
                    <am3d:blip r:embed=""/>
                  </am3d:raster>
                  <am3d:objViewport viewportSz="363032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" name="Kiểu 3D 6" descr="The Earth">
                <a:extLst>
                  <a:ext uri="{FF2B5EF4-FFF2-40B4-BE49-F238E27FC236}">
                    <a16:creationId xmlns:a16="http://schemas.microsoft.com/office/drawing/2014/main" xmlns="" id="{BBA11CFB-DAA6-4343-8F28-DFADCCD280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4553" y="4597885"/>
                <a:ext cx="2071755" cy="2071755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/>
          <p:cNvSpPr txBox="1"/>
          <p:nvPr/>
        </p:nvSpPr>
        <p:spPr>
          <a:xfrm>
            <a:off x="1018902" y="1036418"/>
            <a:ext cx="10228217" cy="2412966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6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Bài 20. </a:t>
            </a:r>
          </a:p>
          <a:p>
            <a:pPr algn="ctr">
              <a:lnSpc>
                <a:spcPct val="120000"/>
              </a:lnSpc>
            </a:pPr>
            <a:r>
              <a:rPr lang="en-US" sz="65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Dân cư, xã hội Ô-xtrây-li-a</a:t>
            </a:r>
            <a:endParaRPr lang="en-US" sz="65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8491214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0" y="-2175"/>
            <a:ext cx="12192000" cy="630940"/>
          </a:xfrm>
          <a:prstGeom prst="rect">
            <a:avLst/>
          </a:prstGeom>
          <a:noFill/>
        </p:spPr>
        <p:txBody>
          <a:bodyPr wrap="square" lIns="91438" tIns="45719" rIns="91438" bIns="45719" rtlCol="0">
            <a:spAutoFit/>
          </a:bodyPr>
          <a:lstStyle/>
          <a:p>
            <a:pPr algn="ctr"/>
            <a:r>
              <a:rPr lang="en-US" sz="3500" b="1" smtClean="0">
                <a:solidFill>
                  <a:srgbClr val="007A37"/>
                </a:solidFill>
                <a:latin typeface="Arial" pitchFamily="34" charset="0"/>
                <a:cs typeface="Arial" pitchFamily="34" charset="0"/>
              </a:rPr>
              <a:t>Bài 20. DÂN CƯ, XÃ HỘI Ô-XTRÂY-LI-A</a:t>
            </a:r>
            <a:endParaRPr lang="en-US" sz="3500" b="1">
              <a:solidFill>
                <a:srgbClr val="007A37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76594" y="805937"/>
            <a:ext cx="5764394" cy="984883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en-US" sz="2900" b="1" smtClean="0">
                <a:solidFill>
                  <a:srgbClr val="002060"/>
                </a:solidFill>
                <a:cs typeface="Arial" pitchFamily="34" charset="0"/>
              </a:rPr>
              <a:t>1. Đặc điểm dân cư</a:t>
            </a:r>
          </a:p>
          <a:p>
            <a:r>
              <a:rPr lang="en-US" sz="2900" b="1" i="1" u="sng" smtClean="0">
                <a:solidFill>
                  <a:srgbClr val="002060"/>
                </a:solidFill>
                <a:cs typeface="Arial" pitchFamily="34" charset="0"/>
              </a:rPr>
              <a:t>a. Qui mô, gia tăng và cơ cấu dân số</a:t>
            </a:r>
            <a:endParaRPr lang="en-US" sz="2900" i="1" u="sng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B817379C-DAEE-4A26-B7E8-B157AAEC6C14}"/>
              </a:ext>
            </a:extLst>
          </p:cNvPr>
          <p:cNvCxnSpPr/>
          <p:nvPr/>
        </p:nvCxnSpPr>
        <p:spPr>
          <a:xfrm>
            <a:off x="87089" y="717193"/>
            <a:ext cx="11814628" cy="8475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1427968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1571</TotalTime>
  <Words>1666</Words>
  <Application>Microsoft Office PowerPoint</Application>
  <PresentationFormat>Custom</PresentationFormat>
  <Paragraphs>182</Paragraphs>
  <Slides>32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5" baseType="lpstr">
      <vt:lpstr>Arial</vt:lpstr>
      <vt:lpstr>Calibri</vt:lpstr>
      <vt:lpstr>Times New Roman</vt:lpstr>
      <vt:lpstr>Cambria</vt:lpstr>
      <vt:lpstr>#9Slide03 Roboto Medium</vt:lpstr>
      <vt:lpstr>Tahoma</vt:lpstr>
      <vt:lpstr>#9Slide03 HelveBold</vt:lpstr>
      <vt:lpstr>微软雅黑</vt:lpstr>
      <vt:lpstr>Impact MT Std</vt:lpstr>
      <vt:lpstr>宋体</vt:lpstr>
      <vt:lpstr>等线</vt:lpstr>
      <vt:lpstr>Calibri Light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PTS</cp:lastModifiedBy>
  <cp:revision>287</cp:revision>
  <dcterms:created xsi:type="dcterms:W3CDTF">2018-10-29T09:59:25Z</dcterms:created>
  <dcterms:modified xsi:type="dcterms:W3CDTF">2022-08-04T09:18:32Z</dcterms:modified>
</cp:coreProperties>
</file>